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59" r:id="rId5"/>
    <p:sldId id="261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ACDE0"/>
    <a:srgbClr val="808080"/>
    <a:srgbClr val="3333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9D63D0-C15C-4F48-B4AB-17C5D8232229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012B00-7DB8-4211-93E8-E97250751E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Obrázek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6329" y="414601"/>
            <a:ext cx="5416550" cy="128587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436843"/>
              </p:ext>
            </p:extLst>
          </p:nvPr>
        </p:nvGraphicFramePr>
        <p:xfrm>
          <a:off x="1722216" y="3016584"/>
          <a:ext cx="6108192" cy="2518758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404329"/>
                <a:gridCol w="4703863"/>
              </a:tblGrid>
              <a:tr h="25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ysClr val="windowText" lastClr="000000"/>
                          </a:solidFill>
                        </a:rPr>
                        <a:t>Název EM</a:t>
                      </a:r>
                      <a:endParaRPr lang="cs-CZ" sz="1200" dirty="0">
                        <a:solidFill>
                          <a:sysClr val="windowText" lastClr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ysClr val="windowText" lastClr="000000"/>
                          </a:solidFill>
                        </a:rPr>
                        <a:t>Inverzní funkce</a:t>
                      </a:r>
                      <a:endParaRPr lang="cs-CZ" sz="1200" dirty="0">
                        <a:solidFill>
                          <a:sysClr val="windowText" lastClr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</a:tr>
              <a:tr h="25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Název sady EM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/>
                        <a:t>ZUR_MAT_07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</a:tr>
              <a:tr h="25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Vzdělávací obor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Matematika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</a:tr>
              <a:tr h="25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Vzdělávací oblast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Člověk a příroda, Informační a komunikační technologie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</a:tr>
              <a:tr h="25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Autor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Mgr. Jana </a:t>
                      </a:r>
                      <a:r>
                        <a:rPr lang="cs-CZ" sz="1200" dirty="0" err="1"/>
                        <a:t>Žůrková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</a:tr>
              <a:tr h="25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Ročník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 </a:t>
                      </a:r>
                      <a:r>
                        <a:rPr lang="cs-CZ" sz="1200" dirty="0" smtClean="0"/>
                        <a:t>2., 4. </a:t>
                      </a:r>
                      <a:r>
                        <a:rPr lang="cs-CZ" sz="1200" dirty="0"/>
                        <a:t>(Pozemní stavitelství, technické lyceum)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 anchor="b"/>
                </a:tc>
              </a:tr>
              <a:tr h="1007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/>
                        <a:t>Anotace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/>
                        <a:t>Zavedení pojmu inverzní funkce, vlastnosti inverzních</a:t>
                      </a:r>
                      <a:r>
                        <a:rPr lang="cs-CZ" sz="1200" baseline="0" dirty="0" smtClean="0"/>
                        <a:t> funkcí a vztahy mezi nimi,</a:t>
                      </a:r>
                      <a:r>
                        <a:rPr lang="cs-CZ" sz="1200" dirty="0" smtClean="0"/>
                        <a:t> inverze v mezipředmětových vztazích.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/>
                        <a:t>Prezentace</a:t>
                      </a:r>
                      <a:r>
                        <a:rPr lang="cs-CZ" sz="1200" baseline="0" dirty="0" smtClean="0"/>
                        <a:t> zpracována v PowerPointu</a:t>
                      </a:r>
                      <a:r>
                        <a:rPr lang="cs-CZ" sz="1200" baseline="0" dirty="0" smtClean="0"/>
                        <a:t>. </a:t>
                      </a:r>
                      <a:br>
                        <a:rPr lang="cs-CZ" sz="1200" baseline="0" dirty="0" smtClean="0"/>
                      </a:br>
                      <a:r>
                        <a:rPr lang="cs-CZ" sz="1200" baseline="0" dirty="0" smtClean="0"/>
                        <a:t>Obrázky vytvořeny v programu </a:t>
                      </a:r>
                      <a:r>
                        <a:rPr lang="cs-CZ" sz="1200" baseline="0" dirty="0" err="1" smtClean="0"/>
                        <a:t>Geogebra</a:t>
                      </a:r>
                      <a:r>
                        <a:rPr lang="cs-CZ" sz="1200" baseline="0" dirty="0" smtClean="0"/>
                        <a:t>.</a:t>
                      </a: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00" marR="31630" marT="0" marB="0"/>
                </a:tc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1500985" y="2188541"/>
            <a:ext cx="648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cs-CZ" sz="1200" dirty="0" smtClean="0"/>
              <a:t>Elektronický </a:t>
            </a:r>
            <a:r>
              <a:rPr lang="cs-CZ" sz="1200" dirty="0"/>
              <a:t>materiál byl vytvořen v rámci projektu OP VK CZ.1.07/1.1.24/01.0040</a:t>
            </a:r>
          </a:p>
          <a:p>
            <a:pPr algn="ctr" fontAlgn="ctr"/>
            <a:r>
              <a:rPr lang="cs-CZ" sz="1200" dirty="0"/>
              <a:t>Zvyšování kvality vzdělávání v Moravskoslezském kraji</a:t>
            </a:r>
          </a:p>
          <a:p>
            <a:pPr algn="ctr" fontAlgn="ctr"/>
            <a:r>
              <a:rPr lang="cs-CZ" sz="1200" dirty="0"/>
              <a:t>Střední průmyslová škola stavební, Havířov, příspěvková </a:t>
            </a:r>
            <a:r>
              <a:rPr lang="cs-CZ" sz="1200" dirty="0" smtClean="0"/>
              <a:t>organizace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26329" y="1760326"/>
            <a:ext cx="6000351" cy="369332"/>
          </a:xfrm>
          <a:prstGeom prst="rect">
            <a:avLst/>
          </a:prstGeom>
          <a:ln w="127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b="1" dirty="0"/>
              <a:t>Přírodní vědy aktivně a </a:t>
            </a:r>
            <a:r>
              <a:rPr lang="cs-CZ" b="1" dirty="0" smtClean="0"/>
              <a:t>interaktivně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13816" y="2512360"/>
            <a:ext cx="7552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b="1" dirty="0" smtClean="0">
                <a:latin typeface="Arial" pitchFamily="34" charset="0"/>
                <a:cs typeface="Arial" pitchFamily="34" charset="0"/>
              </a:rPr>
              <a:t>DĚKUJI ZA POZORNOST</a:t>
            </a:r>
          </a:p>
          <a:p>
            <a:pPr algn="ctr"/>
            <a:r>
              <a:rPr lang="cs-CZ" sz="3200" b="1" smtClean="0">
                <a:latin typeface="Arial" pitchFamily="34" charset="0"/>
                <a:cs typeface="Arial" pitchFamily="34" charset="0"/>
              </a:rPr>
              <a:t>© Jana </a:t>
            </a:r>
            <a:r>
              <a:rPr lang="cs-CZ" sz="3200" b="1" dirty="0" err="1" smtClean="0">
                <a:latin typeface="Arial" pitchFamily="34" charset="0"/>
                <a:cs typeface="Arial" pitchFamily="34" charset="0"/>
              </a:rPr>
              <a:t>Žůrková</a:t>
            </a: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 2012-13</a:t>
            </a:r>
            <a:endParaRPr lang="cs-CZ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071678"/>
            <a:ext cx="7772400" cy="192882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effectLst/>
                <a:latin typeface="Arial" pitchFamily="34" charset="0"/>
                <a:cs typeface="Arial" pitchFamily="34" charset="0"/>
              </a:rPr>
              <a:t>INVERZNÍ FUNKCE</a:t>
            </a:r>
            <a:br>
              <a:rPr lang="cs-CZ" dirty="0" smtClean="0">
                <a:effectLst/>
                <a:latin typeface="Arial" pitchFamily="34" charset="0"/>
                <a:cs typeface="Arial" pitchFamily="34" charset="0"/>
              </a:rPr>
            </a:br>
            <a:endParaRPr lang="cs-CZ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281928" y="6044184"/>
            <a:ext cx="1984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Jana </a:t>
            </a:r>
            <a:r>
              <a:rPr lang="cs-CZ" sz="2000" b="1" dirty="0" err="1" smtClean="0">
                <a:latin typeface="Arial" pitchFamily="34" charset="0"/>
                <a:cs typeface="Arial" pitchFamily="34" charset="0"/>
              </a:rPr>
              <a:t>Žůrková</a:t>
            </a:r>
            <a:endParaRPr lang="cs-CZ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9792" y="1947664"/>
            <a:ext cx="7829576" cy="3357587"/>
          </a:xfrm>
        </p:spPr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inverze teploty vzduchu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inverze v jazykovědě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inverze v biochemii</a:t>
            </a: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inverze u horských drah</a:t>
            </a: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 flipH="1">
            <a:off x="928662" y="274638"/>
            <a:ext cx="7758138" cy="1143000"/>
          </a:xfrm>
        </p:spPr>
        <p:txBody>
          <a:bodyPr>
            <a:no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effectLst/>
                <a:latin typeface="Arial" pitchFamily="34" charset="0"/>
                <a:cs typeface="Arial" pitchFamily="34" charset="0"/>
              </a:rPr>
              <a:t>Inverze = obrácení, převrácení</a:t>
            </a:r>
            <a:endParaRPr lang="cs-CZ" sz="4000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57158" y="2139696"/>
            <a:ext cx="8329642" cy="3867595"/>
          </a:xfrm>
        </p:spPr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sestroj graf funkce f	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769938" y="2682875"/>
          <a:ext cx="3929062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Rovnice" r:id="rId3" imgW="1536480" imgH="698400" progId="Equation.3">
                  <p:embed/>
                </p:oleObj>
              </mc:Choice>
              <mc:Fallback>
                <p:oleObj name="Rovnice" r:id="rId3" imgW="1536480" imgH="698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8000" contrast="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2682875"/>
                        <a:ext cx="3929062" cy="150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928662" y="3643314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008197"/>
              </p:ext>
            </p:extLst>
          </p:nvPr>
        </p:nvGraphicFramePr>
        <p:xfrm>
          <a:off x="1293282" y="4003358"/>
          <a:ext cx="205200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000"/>
                <a:gridCol w="744760"/>
                <a:gridCol w="623240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y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521208" y="877824"/>
            <a:ext cx="3959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 smtClean="0">
                <a:latin typeface="Arial" pitchFamily="34" charset="0"/>
                <a:cs typeface="Arial" pitchFamily="34" charset="0"/>
              </a:rPr>
              <a:t>Inverze v matematice</a:t>
            </a:r>
            <a:endParaRPr lang="cs-CZ" sz="27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Skupina 13"/>
          <p:cNvGrpSpPr/>
          <p:nvPr/>
        </p:nvGrpSpPr>
        <p:grpSpPr>
          <a:xfrm>
            <a:off x="4991484" y="223434"/>
            <a:ext cx="3714776" cy="6382236"/>
            <a:chOff x="4991484" y="223434"/>
            <a:chExt cx="3714776" cy="6382236"/>
          </a:xfrm>
        </p:grpSpPr>
        <p:grpSp>
          <p:nvGrpSpPr>
            <p:cNvPr id="8" name="Skupina 7"/>
            <p:cNvGrpSpPr/>
            <p:nvPr/>
          </p:nvGrpSpPr>
          <p:grpSpPr>
            <a:xfrm>
              <a:off x="4991484" y="223434"/>
              <a:ext cx="3714776" cy="6382236"/>
              <a:chOff x="5000628" y="285728"/>
              <a:chExt cx="3714776" cy="6382236"/>
            </a:xfrm>
          </p:grpSpPr>
          <p:pic>
            <p:nvPicPr>
              <p:cNvPr id="5" name="Picture 1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5000628" y="285728"/>
                <a:ext cx="3643338" cy="6382236"/>
              </a:xfrm>
              <a:prstGeom prst="rect">
                <a:avLst/>
              </a:prstGeom>
              <a:ln w="22225" cap="sq">
                <a:solidFill>
                  <a:srgbClr val="000000"/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</p:pic>
          <p:sp>
            <p:nvSpPr>
              <p:cNvPr id="7" name="TextovéPole 6"/>
              <p:cNvSpPr txBox="1"/>
              <p:nvPr/>
            </p:nvSpPr>
            <p:spPr>
              <a:xfrm>
                <a:off x="7858148" y="6215082"/>
                <a:ext cx="857256" cy="276999"/>
              </a:xfrm>
              <a:prstGeom prst="rect">
                <a:avLst/>
              </a:prstGeom>
              <a:noFill/>
              <a:ln w="2222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1200" dirty="0" smtClean="0">
                    <a:latin typeface="Arial" pitchFamily="34" charset="0"/>
                    <a:cs typeface="Arial" pitchFamily="34" charset="0"/>
                  </a:rPr>
                  <a:t>Obr. č. 1</a:t>
                </a:r>
                <a:endParaRPr lang="cs-CZ" sz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" name="Obdélník 11"/>
            <p:cNvSpPr/>
            <p:nvPr/>
          </p:nvSpPr>
          <p:spPr>
            <a:xfrm>
              <a:off x="6935736" y="3258692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f </a:t>
              </a:r>
              <a:endParaRPr lang="cs-CZ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14348" y="1785927"/>
            <a:ext cx="8043890" cy="3857651"/>
          </a:xfrm>
        </p:spPr>
        <p:txBody>
          <a:bodyPr>
            <a:normAutofit/>
          </a:bodyPr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zaměň souřadnici x za souřadnici y</a:t>
            </a: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urči předpis nově vzniklé funkce f</a:t>
            </a:r>
            <a:r>
              <a:rPr lang="cs-CZ" b="1" baseline="30000" dirty="0" smtClean="0">
                <a:latin typeface="Arial" pitchFamily="34" charset="0"/>
                <a:cs typeface="Arial" pitchFamily="34" charset="0"/>
              </a:rPr>
              <a:t>-1</a:t>
            </a:r>
          </a:p>
          <a:p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7755"/>
              </p:ext>
            </p:extLst>
          </p:nvPr>
        </p:nvGraphicFramePr>
        <p:xfrm>
          <a:off x="1000100" y="500042"/>
          <a:ext cx="214314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0"/>
                <a:gridCol w="714380"/>
                <a:gridCol w="714380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y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637371"/>
              </p:ext>
            </p:extLst>
          </p:nvPr>
        </p:nvGraphicFramePr>
        <p:xfrm>
          <a:off x="1000100" y="2500306"/>
          <a:ext cx="214314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0"/>
                <a:gridCol w="714380"/>
                <a:gridCol w="714380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y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4714876" y="4643446"/>
            <a:ext cx="2319866" cy="507831"/>
          </a:xfrm>
          <a:prstGeom prst="rect">
            <a:avLst/>
          </a:prstGeom>
          <a:solidFill>
            <a:schemeClr val="bg2">
              <a:lumMod val="90000"/>
            </a:schemeClr>
          </a:solidFill>
          <a:ln w="15875">
            <a:solidFill>
              <a:srgbClr val="808080"/>
            </a:solidFill>
          </a:ln>
        </p:spPr>
        <p:txBody>
          <a:bodyPr wrap="none">
            <a:spAutoFit/>
          </a:bodyPr>
          <a:lstStyle/>
          <a:p>
            <a:r>
              <a:rPr lang="cs-CZ" sz="2700" b="1" dirty="0" smtClean="0">
                <a:latin typeface="Arial" pitchFamily="34" charset="0"/>
                <a:cs typeface="Arial" pitchFamily="34" charset="0"/>
              </a:rPr>
              <a:t>y = 0,5x + 1,5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786314" y="714356"/>
            <a:ext cx="1737976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 w="15875">
            <a:solidFill>
              <a:srgbClr val="808080"/>
            </a:solidFill>
          </a:ln>
        </p:spPr>
        <p:txBody>
          <a:bodyPr wrap="none">
            <a:spAutoFit/>
          </a:bodyPr>
          <a:lstStyle/>
          <a:p>
            <a:r>
              <a:rPr lang="cs-CZ" sz="2700" b="1" dirty="0" smtClean="0">
                <a:latin typeface="Arial" pitchFamily="34" charset="0"/>
                <a:cs typeface="Arial" pitchFamily="34" charset="0"/>
              </a:rPr>
              <a:t>y = </a:t>
            </a:r>
            <a:r>
              <a:rPr lang="cs-CZ" sz="2700" b="1" dirty="0" smtClean="0">
                <a:latin typeface="Arial" pitchFamily="34" charset="0"/>
                <a:cs typeface="Arial" pitchFamily="34" charset="0"/>
              </a:rPr>
              <a:t>2x </a:t>
            </a:r>
            <a:r>
              <a:rPr lang="cs-CZ" sz="2800" dirty="0" smtClean="0"/>
              <a:t>– </a:t>
            </a:r>
            <a:r>
              <a:rPr lang="cs-CZ" sz="2700" b="1" dirty="0" smtClean="0">
                <a:latin typeface="Arial" pitchFamily="34" charset="0"/>
                <a:cs typeface="Arial" pitchFamily="34" charset="0"/>
              </a:rPr>
              <a:t>3</a:t>
            </a:r>
            <a:endParaRPr lang="cs-CZ" sz="2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Šipka doprava 11"/>
          <p:cNvSpPr/>
          <p:nvPr/>
        </p:nvSpPr>
        <p:spPr>
          <a:xfrm>
            <a:off x="3643306" y="857232"/>
            <a:ext cx="642942" cy="285752"/>
          </a:xfrm>
          <a:prstGeom prst="rightArrow">
            <a:avLst/>
          </a:prstGeom>
          <a:solidFill>
            <a:schemeClr val="bg2">
              <a:lumMod val="90000"/>
            </a:schemeClr>
          </a:solidFill>
          <a:ln w="63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prava 12"/>
          <p:cNvSpPr/>
          <p:nvPr/>
        </p:nvSpPr>
        <p:spPr>
          <a:xfrm>
            <a:off x="3643306" y="4786322"/>
            <a:ext cx="642942" cy="285752"/>
          </a:xfrm>
          <a:prstGeom prst="rightArrow">
            <a:avLst/>
          </a:prstGeom>
          <a:solidFill>
            <a:schemeClr val="bg2">
              <a:lumMod val="90000"/>
            </a:schemeClr>
          </a:solidFill>
          <a:ln w="63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88922"/>
              </p:ext>
            </p:extLst>
          </p:nvPr>
        </p:nvGraphicFramePr>
        <p:xfrm>
          <a:off x="1000100" y="4429132"/>
          <a:ext cx="214314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4380"/>
                <a:gridCol w="714380"/>
                <a:gridCol w="714380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y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cs-CZ" sz="27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cs-CZ" sz="27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 animBg="1"/>
      <p:bldP spid="11" grpId="0" animBg="1"/>
      <p:bldP spid="12" grpId="0" animBg="1"/>
      <p:bldP spid="12" grpId="1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>
          <a:xfrm>
            <a:off x="4643438" y="285728"/>
            <a:ext cx="3363081" cy="5857916"/>
            <a:chOff x="5155411" y="130064"/>
            <a:chExt cx="3643338" cy="6382236"/>
          </a:xfrm>
        </p:grpSpPr>
        <p:pic>
          <p:nvPicPr>
            <p:cNvPr id="9" name="Picture 1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155411" y="130064"/>
              <a:ext cx="3643338" cy="6382236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0" name="TextovéPole 9"/>
            <p:cNvSpPr txBox="1"/>
            <p:nvPr/>
          </p:nvSpPr>
          <p:spPr>
            <a:xfrm>
              <a:off x="7858148" y="6215082"/>
              <a:ext cx="85725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00" dirty="0" smtClean="0">
                  <a:latin typeface="Arial" pitchFamily="34" charset="0"/>
                  <a:cs typeface="Arial" pitchFamily="34" charset="0"/>
                </a:rPr>
                <a:t>Obr. č. 1</a:t>
              </a:r>
              <a:endParaRPr lang="cs-CZ" sz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" name="TextovéPole 4"/>
          <p:cNvSpPr txBox="1"/>
          <p:nvPr/>
        </p:nvSpPr>
        <p:spPr>
          <a:xfrm>
            <a:off x="285720" y="1408829"/>
            <a:ext cx="207170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funkce f</a:t>
            </a:r>
          </a:p>
          <a:p>
            <a:pPr>
              <a:spcBef>
                <a:spcPts val="600"/>
              </a:spcBef>
            </a:pPr>
            <a:r>
              <a:rPr lang="cs-CZ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y = 2x – 3</a:t>
            </a:r>
          </a:p>
          <a:p>
            <a:r>
              <a:rPr lang="cs-CZ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 ∈ </a:t>
            </a:r>
            <a:r>
              <a:rPr lang="cs-CZ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</a:t>
            </a:r>
            <a:r>
              <a:rPr lang="cs-CZ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-3, 4)</a:t>
            </a:r>
            <a:r>
              <a:rPr lang="cs-CZ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85720" y="3571876"/>
            <a:ext cx="2357454" cy="12858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cs-CZ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funkce f</a:t>
            </a:r>
            <a:r>
              <a:rPr lang="cs-CZ" sz="27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</a:t>
            </a:r>
          </a:p>
          <a:p>
            <a:pPr>
              <a:spcBef>
                <a:spcPts val="600"/>
              </a:spcBef>
            </a:pPr>
            <a:r>
              <a:rPr lang="cs-CZ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 = 0,5x + 1,5</a:t>
            </a:r>
          </a:p>
          <a:p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 ∈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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-9, 5)</a:t>
            </a:r>
            <a:r>
              <a:rPr lang="cs-CZ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7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700" b="1" baseline="30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Skupina 11"/>
          <p:cNvGrpSpPr/>
          <p:nvPr/>
        </p:nvGrpSpPr>
        <p:grpSpPr>
          <a:xfrm>
            <a:off x="2428860" y="333063"/>
            <a:ext cx="6215106" cy="5882019"/>
            <a:chOff x="2428860" y="333063"/>
            <a:chExt cx="6215106" cy="5882019"/>
          </a:xfrm>
        </p:grpSpPr>
        <p:grpSp>
          <p:nvGrpSpPr>
            <p:cNvPr id="17" name="Skupina 16"/>
            <p:cNvGrpSpPr/>
            <p:nvPr/>
          </p:nvGrpSpPr>
          <p:grpSpPr>
            <a:xfrm>
              <a:off x="2428860" y="333063"/>
              <a:ext cx="6215106" cy="5882019"/>
              <a:chOff x="2428860" y="571480"/>
              <a:chExt cx="6215106" cy="5882019"/>
            </a:xfrm>
          </p:grpSpPr>
          <p:pic>
            <p:nvPicPr>
              <p:cNvPr id="18434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428860" y="571480"/>
                <a:ext cx="6215106" cy="5882019"/>
              </a:xfrm>
              <a:prstGeom prst="rect">
                <a:avLst/>
              </a:prstGeom>
              <a:ln w="22225" cap="sq">
                <a:solidFill>
                  <a:srgbClr val="000000"/>
                </a:solidFill>
                <a:prstDash val="solid"/>
                <a:miter lim="800000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</p:pic>
          <p:sp>
            <p:nvSpPr>
              <p:cNvPr id="14" name="Obdélník 13"/>
              <p:cNvSpPr/>
              <p:nvPr/>
            </p:nvSpPr>
            <p:spPr>
              <a:xfrm>
                <a:off x="7715272" y="5929330"/>
                <a:ext cx="793359" cy="276999"/>
              </a:xfrm>
              <a:prstGeom prst="rect">
                <a:avLst/>
              </a:prstGeom>
              <a:ln w="222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cs-CZ" sz="1200" dirty="0" smtClean="0">
                    <a:latin typeface="Arial" pitchFamily="34" charset="0"/>
                    <a:cs typeface="Arial" pitchFamily="34" charset="0"/>
                  </a:rPr>
                  <a:t>Obr. č. 2</a:t>
                </a:r>
                <a:endParaRPr lang="cs-CZ" sz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" name="Obdélník 10"/>
            <p:cNvSpPr/>
            <p:nvPr/>
          </p:nvSpPr>
          <p:spPr>
            <a:xfrm>
              <a:off x="5394960" y="1828218"/>
              <a:ext cx="46794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cs-CZ" sz="1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 </a:t>
              </a:r>
              <a:r>
                <a:rPr lang="cs-CZ" sz="1400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-1</a:t>
              </a:r>
              <a:endParaRPr lang="cs-CZ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Skupina 24"/>
          <p:cNvGrpSpPr/>
          <p:nvPr/>
        </p:nvGrpSpPr>
        <p:grpSpPr>
          <a:xfrm>
            <a:off x="2502012" y="323919"/>
            <a:ext cx="6215106" cy="5882019"/>
            <a:chOff x="2584308" y="424503"/>
            <a:chExt cx="6215106" cy="5882019"/>
          </a:xfrm>
        </p:grpSpPr>
        <p:grpSp>
          <p:nvGrpSpPr>
            <p:cNvPr id="3" name="Skupina 16"/>
            <p:cNvGrpSpPr/>
            <p:nvPr/>
          </p:nvGrpSpPr>
          <p:grpSpPr>
            <a:xfrm>
              <a:off x="2584308" y="424503"/>
              <a:ext cx="6215106" cy="5882019"/>
              <a:chOff x="2520300" y="662920"/>
              <a:chExt cx="6215106" cy="5882019"/>
            </a:xfrm>
          </p:grpSpPr>
          <p:pic>
            <p:nvPicPr>
              <p:cNvPr id="18434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20300" y="662920"/>
                <a:ext cx="6215106" cy="5882019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sp>
            <p:nvSpPr>
              <p:cNvPr id="14" name="Obdélník 13"/>
              <p:cNvSpPr/>
              <p:nvPr/>
            </p:nvSpPr>
            <p:spPr>
              <a:xfrm>
                <a:off x="7715272" y="5929330"/>
                <a:ext cx="793359" cy="276999"/>
              </a:xfrm>
              <a:prstGeom prst="rect">
                <a:avLst/>
              </a:prstGeom>
              <a:ln w="222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cs-CZ" sz="1200" dirty="0" smtClean="0">
                    <a:latin typeface="Arial" pitchFamily="34" charset="0"/>
                    <a:cs typeface="Arial" pitchFamily="34" charset="0"/>
                  </a:rPr>
                  <a:t>Obr. č. 2</a:t>
                </a:r>
                <a:endParaRPr lang="cs-CZ" sz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Obdélník 18"/>
            <p:cNvSpPr/>
            <p:nvPr/>
          </p:nvSpPr>
          <p:spPr>
            <a:xfrm>
              <a:off x="5598990" y="1864794"/>
              <a:ext cx="4619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 </a:t>
              </a:r>
              <a:r>
                <a:rPr lang="cs-CZ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-1</a:t>
              </a:r>
              <a:endParaRPr lang="cs-CZ" dirty="0"/>
            </a:p>
          </p:txBody>
        </p:sp>
        <p:sp>
          <p:nvSpPr>
            <p:cNvPr id="20" name="Obdélník 19"/>
            <p:cNvSpPr/>
            <p:nvPr/>
          </p:nvSpPr>
          <p:spPr>
            <a:xfrm>
              <a:off x="6441960" y="3377564"/>
              <a:ext cx="3257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f </a:t>
              </a:r>
              <a:endParaRPr lang="cs-CZ" dirty="0">
                <a:solidFill>
                  <a:srgbClr val="0000FF"/>
                </a:solidFill>
              </a:endParaRPr>
            </a:p>
          </p:txBody>
        </p:sp>
      </p:grpSp>
      <p:cxnSp>
        <p:nvCxnSpPr>
          <p:cNvPr id="12" name="Přímá spojovací čára 11"/>
          <p:cNvCxnSpPr/>
          <p:nvPr/>
        </p:nvCxnSpPr>
        <p:spPr>
          <a:xfrm rot="5400000">
            <a:off x="2907792" y="392034"/>
            <a:ext cx="5444707" cy="5444706"/>
          </a:xfrm>
          <a:prstGeom prst="line">
            <a:avLst/>
          </a:prstGeom>
          <a:ln w="2857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645020" y="5298960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y = x</a:t>
            </a:r>
            <a:endParaRPr lang="cs-CZ" sz="20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46096" y="1310260"/>
            <a:ext cx="5063520" cy="71970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noAutofit/>
          </a:bodyPr>
          <a:lstStyle/>
          <a:p>
            <a:r>
              <a:rPr lang="cs-CZ" sz="2100" b="1" dirty="0" smtClean="0">
                <a:latin typeface="Arial" pitchFamily="34" charset="0"/>
                <a:cs typeface="Arial" pitchFamily="34" charset="0"/>
              </a:rPr>
              <a:t>grafy inverzních funkcí jsou souměrné podle osy I. a III. kvadrantu</a:t>
            </a:r>
          </a:p>
          <a:p>
            <a:endParaRPr lang="cs-CZ" sz="27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700" b="1" baseline="30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700" b="1" baseline="30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700" b="1" baseline="30000" dirty="0" smtClean="0"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49144" y="554356"/>
            <a:ext cx="5063520" cy="5520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noAutofit/>
          </a:bodyPr>
          <a:lstStyle/>
          <a:p>
            <a:r>
              <a:rPr lang="cs-CZ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funkce f</a:t>
            </a:r>
            <a:r>
              <a:rPr lang="cs-CZ" sz="27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 </a:t>
            </a:r>
            <a:r>
              <a:rPr lang="cs-CZ" sz="2700" b="1" dirty="0" smtClean="0">
                <a:latin typeface="Arial" pitchFamily="34" charset="0"/>
                <a:cs typeface="Arial" pitchFamily="34" charset="0"/>
              </a:rPr>
              <a:t>je inverzní </a:t>
            </a:r>
            <a:r>
              <a:rPr lang="cs-CZ" sz="27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 funkci f</a:t>
            </a:r>
          </a:p>
          <a:p>
            <a:endParaRPr lang="cs-CZ" sz="27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7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7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700" b="1" baseline="30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2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1204164" y="746903"/>
            <a:ext cx="299772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900"/>
              </a:spcBef>
            </a:pPr>
            <a:r>
              <a:rPr lang="cs-CZ" sz="2100" b="1" dirty="0" smtClean="0">
                <a:solidFill>
                  <a:srgbClr val="0000FF"/>
                </a:solidFill>
              </a:rPr>
              <a:t>D(f) = </a:t>
            </a:r>
            <a:r>
              <a:rPr lang="cs-CZ" sz="2100" b="1" dirty="0" smtClean="0">
                <a:solidFill>
                  <a:srgbClr val="0000FF"/>
                </a:solidFill>
                <a:sym typeface="Symbol"/>
              </a:rPr>
              <a:t>-3, 4)</a:t>
            </a:r>
          </a:p>
          <a:p>
            <a:pPr algn="ctr">
              <a:spcBef>
                <a:spcPts val="600"/>
              </a:spcBef>
            </a:pPr>
            <a:r>
              <a:rPr lang="cs-CZ" sz="2100" b="1" dirty="0" smtClean="0">
                <a:solidFill>
                  <a:srgbClr val="0000FF"/>
                </a:solidFill>
              </a:rPr>
              <a:t>H(f) = </a:t>
            </a:r>
            <a:r>
              <a:rPr lang="cs-CZ" sz="2100" b="1" dirty="0" smtClean="0">
                <a:solidFill>
                  <a:srgbClr val="0000FF"/>
                </a:solidFill>
                <a:sym typeface="Symbol"/>
              </a:rPr>
              <a:t>-9, 5)</a:t>
            </a:r>
          </a:p>
          <a:p>
            <a:r>
              <a:rPr lang="cs-CZ" dirty="0" smtClean="0">
                <a:solidFill>
                  <a:srgbClr val="0000FF"/>
                </a:solidFill>
              </a:rPr>
              <a:t> 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895631" y="706339"/>
            <a:ext cx="3427624" cy="117745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Bef>
                <a:spcPts val="900"/>
              </a:spcBef>
            </a:pPr>
            <a:r>
              <a:rPr lang="cs-CZ" sz="2100" b="1" dirty="0" smtClean="0">
                <a:solidFill>
                  <a:srgbClr val="FF0000"/>
                </a:solidFill>
              </a:rPr>
              <a:t>D(f</a:t>
            </a:r>
            <a:r>
              <a:rPr lang="cs-CZ" sz="2100" b="1" baseline="30000" dirty="0" smtClean="0">
                <a:solidFill>
                  <a:srgbClr val="FF0000"/>
                </a:solidFill>
              </a:rPr>
              <a:t>-1</a:t>
            </a:r>
            <a:r>
              <a:rPr lang="cs-CZ" sz="2100" b="1" dirty="0" smtClean="0">
                <a:solidFill>
                  <a:srgbClr val="FF0000"/>
                </a:solidFill>
              </a:rPr>
              <a:t>) = </a:t>
            </a:r>
            <a:r>
              <a:rPr lang="cs-CZ" sz="2100" b="1" dirty="0" smtClean="0">
                <a:solidFill>
                  <a:srgbClr val="FF0000"/>
                </a:solidFill>
                <a:sym typeface="Symbol"/>
              </a:rPr>
              <a:t>-9, 5)</a:t>
            </a:r>
          </a:p>
          <a:p>
            <a:pPr algn="ctr">
              <a:spcBef>
                <a:spcPts val="600"/>
              </a:spcBef>
            </a:pPr>
            <a:r>
              <a:rPr lang="cs-CZ" sz="2100" b="1" dirty="0" smtClean="0">
                <a:solidFill>
                  <a:srgbClr val="FF0000"/>
                </a:solidFill>
              </a:rPr>
              <a:t>H(f</a:t>
            </a:r>
            <a:r>
              <a:rPr lang="cs-CZ" sz="2100" b="1" baseline="30000" dirty="0" smtClean="0">
                <a:solidFill>
                  <a:srgbClr val="FF0000"/>
                </a:solidFill>
              </a:rPr>
              <a:t>-1</a:t>
            </a:r>
            <a:r>
              <a:rPr lang="cs-CZ" sz="2100" b="1" dirty="0" smtClean="0">
                <a:solidFill>
                  <a:srgbClr val="FF0000"/>
                </a:solidFill>
              </a:rPr>
              <a:t>) = </a:t>
            </a:r>
            <a:r>
              <a:rPr lang="cs-CZ" sz="2100" b="1" dirty="0" smtClean="0">
                <a:solidFill>
                  <a:srgbClr val="FF0000"/>
                </a:solidFill>
                <a:sym typeface="Symbol"/>
              </a:rPr>
              <a:t>-3, 4)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7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700" b="1" baseline="30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700" b="1" baseline="30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Skupina 41"/>
          <p:cNvGrpSpPr/>
          <p:nvPr/>
        </p:nvGrpSpPr>
        <p:grpSpPr>
          <a:xfrm>
            <a:off x="3601064" y="1712889"/>
            <a:ext cx="5242957" cy="4961970"/>
            <a:chOff x="2172250" y="1794236"/>
            <a:chExt cx="5312664" cy="5027942"/>
          </a:xfrm>
        </p:grpSpPr>
        <p:grpSp>
          <p:nvGrpSpPr>
            <p:cNvPr id="17" name="Skupina 16"/>
            <p:cNvGrpSpPr/>
            <p:nvPr/>
          </p:nvGrpSpPr>
          <p:grpSpPr>
            <a:xfrm>
              <a:off x="2172250" y="1794236"/>
              <a:ext cx="5312664" cy="5027942"/>
              <a:chOff x="2772329" y="792770"/>
              <a:chExt cx="6215106" cy="5882019"/>
            </a:xfrm>
          </p:grpSpPr>
          <p:pic>
            <p:nvPicPr>
              <p:cNvPr id="20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772329" y="792770"/>
                <a:ext cx="6215106" cy="588201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sp>
            <p:nvSpPr>
              <p:cNvPr id="21" name="Obdélník 20"/>
              <p:cNvSpPr/>
              <p:nvPr/>
            </p:nvSpPr>
            <p:spPr>
              <a:xfrm>
                <a:off x="7891093" y="6229159"/>
                <a:ext cx="793359" cy="276999"/>
              </a:xfrm>
              <a:prstGeom prst="rect">
                <a:avLst/>
              </a:prstGeom>
              <a:ln w="222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cs-CZ" sz="1200" dirty="0" smtClean="0">
                    <a:latin typeface="Arial" pitchFamily="34" charset="0"/>
                    <a:cs typeface="Arial" pitchFamily="34" charset="0"/>
                  </a:rPr>
                  <a:t>Obr. č. 2</a:t>
                </a:r>
                <a:endParaRPr lang="cs-CZ" sz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" name="Obdélník 17"/>
            <p:cNvSpPr/>
            <p:nvPr/>
          </p:nvSpPr>
          <p:spPr>
            <a:xfrm>
              <a:off x="4533762" y="2914399"/>
              <a:ext cx="394905" cy="31570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 </a:t>
              </a:r>
              <a:r>
                <a:rPr lang="cs-CZ" b="1" baseline="30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-1</a:t>
              </a:r>
              <a:endParaRPr lang="cs-CZ" dirty="0"/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5449999" y="4290414"/>
              <a:ext cx="278434" cy="31570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cs-CZ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f </a:t>
              </a:r>
              <a:endParaRPr lang="cs-CZ" dirty="0">
                <a:solidFill>
                  <a:srgbClr val="0000FF"/>
                </a:solidFill>
              </a:endParaRPr>
            </a:p>
          </p:txBody>
        </p:sp>
      </p:grpSp>
      <p:cxnSp>
        <p:nvCxnSpPr>
          <p:cNvPr id="26" name="Přímá spojovací šipka 25"/>
          <p:cNvCxnSpPr/>
          <p:nvPr/>
        </p:nvCxnSpPr>
        <p:spPr>
          <a:xfrm>
            <a:off x="4000653" y="927702"/>
            <a:ext cx="1187586" cy="434880"/>
          </a:xfrm>
          <a:prstGeom prst="straightConnector1">
            <a:avLst/>
          </a:prstGeom>
          <a:ln w="57150">
            <a:solidFill>
              <a:schemeClr val="tx1">
                <a:alpha val="67000"/>
              </a:schemeClr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 flipV="1">
            <a:off x="3999519" y="927702"/>
            <a:ext cx="1161288" cy="434880"/>
          </a:xfrm>
          <a:prstGeom prst="straightConnector1">
            <a:avLst/>
          </a:prstGeom>
          <a:ln w="57150">
            <a:solidFill>
              <a:schemeClr val="tx1">
                <a:alpha val="67000"/>
              </a:schemeClr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519057" y="3065910"/>
            <a:ext cx="270619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</a:pPr>
            <a:r>
              <a:rPr lang="cs-CZ" sz="2800" b="1" dirty="0" smtClean="0">
                <a:solidFill>
                  <a:srgbClr val="0000FF"/>
                </a:solidFill>
              </a:rPr>
              <a:t>D (f) </a:t>
            </a:r>
            <a:r>
              <a:rPr lang="cs-CZ" sz="2800" b="1" dirty="0" smtClean="0"/>
              <a:t>=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H (f </a:t>
            </a:r>
            <a:r>
              <a:rPr lang="cs-CZ" sz="2800" b="1" baseline="30000" dirty="0" smtClean="0">
                <a:solidFill>
                  <a:srgbClr val="FF0000"/>
                </a:solidFill>
              </a:rPr>
              <a:t>-1</a:t>
            </a:r>
            <a:r>
              <a:rPr lang="cs-CZ" sz="2800" b="1" dirty="0" smtClean="0">
                <a:solidFill>
                  <a:srgbClr val="FF0000"/>
                </a:solidFill>
              </a:rPr>
              <a:t>) </a:t>
            </a:r>
            <a:endParaRPr lang="cs-CZ" sz="2800" b="1" dirty="0" smtClean="0">
              <a:solidFill>
                <a:srgbClr val="0000FF"/>
              </a:solidFill>
              <a:sym typeface="Symbol"/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532461" y="3850744"/>
            <a:ext cx="270619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0000FF"/>
                </a:solidFill>
              </a:rPr>
              <a:t>H (f) </a:t>
            </a:r>
            <a:r>
              <a:rPr lang="cs-CZ" sz="2800" b="1" dirty="0" smtClean="0"/>
              <a:t>=</a:t>
            </a:r>
            <a:r>
              <a:rPr lang="cs-CZ" sz="2800" b="1" dirty="0" smtClean="0">
                <a:solidFill>
                  <a:srgbClr val="0000FF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D (f </a:t>
            </a:r>
            <a:r>
              <a:rPr lang="cs-CZ" sz="2800" b="1" baseline="30000" dirty="0" smtClean="0">
                <a:solidFill>
                  <a:srgbClr val="FF0000"/>
                </a:solidFill>
              </a:rPr>
              <a:t>-1</a:t>
            </a:r>
            <a:r>
              <a:rPr lang="cs-CZ" sz="2800" b="1" dirty="0" smtClean="0">
                <a:solidFill>
                  <a:srgbClr val="FF0000"/>
                </a:solidFill>
              </a:rPr>
              <a:t>) </a:t>
            </a:r>
            <a:endParaRPr lang="cs-CZ" sz="2800" dirty="0"/>
          </a:p>
        </p:txBody>
      </p:sp>
      <p:sp>
        <p:nvSpPr>
          <p:cNvPr id="46" name="Obdélník 45"/>
          <p:cNvSpPr/>
          <p:nvPr/>
        </p:nvSpPr>
        <p:spPr>
          <a:xfrm>
            <a:off x="1356563" y="309110"/>
            <a:ext cx="2242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funkce f: y = 2x – 3</a:t>
            </a:r>
          </a:p>
        </p:txBody>
      </p:sp>
      <p:sp>
        <p:nvSpPr>
          <p:cNvPr id="47" name="Obdélník 46"/>
          <p:cNvSpPr/>
          <p:nvPr/>
        </p:nvSpPr>
        <p:spPr>
          <a:xfrm>
            <a:off x="5538016" y="336542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funkce f </a:t>
            </a:r>
            <a:r>
              <a:rPr lang="cs-CZ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y = 0,5x + 1,5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43" grpId="0" animBg="1"/>
      <p:bldP spid="44" grpId="0" animBg="1"/>
      <p:bldP spid="46" grpId="0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93776" y="557784"/>
            <a:ext cx="8229600" cy="55500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Urči početně předpis inverzní funkce k funkci f</a:t>
            </a:r>
          </a:p>
          <a:p>
            <a:pPr>
              <a:spcBef>
                <a:spcPts val="1200"/>
              </a:spcBef>
              <a:buNone/>
              <a:tabLst>
                <a:tab pos="1162050" algn="l"/>
                <a:tab pos="3767138" algn="l"/>
              </a:tabLst>
            </a:pPr>
            <a:r>
              <a:rPr lang="cs-CZ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f:	y = 2x – 3	</a:t>
            </a:r>
            <a:r>
              <a:rPr lang="cs-CZ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 ∈ </a:t>
            </a:r>
            <a:r>
              <a:rPr lang="cs-CZ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</a:t>
            </a:r>
            <a:r>
              <a:rPr lang="cs-CZ" sz="2400" dirty="0" smtClean="0">
                <a:solidFill>
                  <a:srgbClr val="0000FF"/>
                </a:solidFill>
              </a:rPr>
              <a:t>–</a:t>
            </a:r>
            <a:r>
              <a:rPr lang="cs-CZ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cs-CZ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, 4) = D(f) </a:t>
            </a:r>
            <a:r>
              <a:rPr lang="cs-CZ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= H(f</a:t>
            </a:r>
            <a:r>
              <a:rPr lang="cs-CZ" sz="2400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cs-CZ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pPr>
              <a:buNone/>
              <a:tabLst>
                <a:tab pos="357188" algn="l"/>
                <a:tab pos="1162050" algn="l"/>
                <a:tab pos="3767138" algn="l"/>
              </a:tabLst>
            </a:pP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	</a:t>
            </a:r>
          </a:p>
          <a:p>
            <a:pPr>
              <a:buNone/>
              <a:tabLst>
                <a:tab pos="357188" algn="l"/>
                <a:tab pos="1162050" algn="l"/>
                <a:tab pos="3767138" algn="l"/>
              </a:tabLst>
            </a:pP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	f(-3) = 2  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cs-CZ" sz="1800" b="1" dirty="0" smtClean="0">
                <a:solidFill>
                  <a:srgbClr val="0000FF"/>
                </a:solidFill>
              </a:rPr>
              <a:t>–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) 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–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3 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= 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–9</a:t>
            </a: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	</a:t>
            </a:r>
          </a:p>
          <a:p>
            <a:pPr>
              <a:buNone/>
              <a:tabLst>
                <a:tab pos="357188" algn="l"/>
                <a:tab pos="1162050" algn="l"/>
                <a:tab pos="3767138" algn="l"/>
              </a:tabLst>
            </a:pPr>
            <a:r>
              <a:rPr lang="cs-CZ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	f (4) = 2  4 – 3 = 5	</a:t>
            </a:r>
            <a:endParaRPr lang="cs-CZ" sz="2400" dirty="0" smtClean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>
              <a:buNone/>
            </a:pPr>
            <a:endParaRPr lang="cs-CZ" dirty="0" smtClean="0">
              <a:solidFill>
                <a:srgbClr val="0000FF"/>
              </a:solidFill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proveď inverzi = zaměň x za y a naopak</a:t>
            </a:r>
          </a:p>
          <a:p>
            <a:pPr>
              <a:buNone/>
              <a:tabLst>
                <a:tab pos="1162050" algn="l"/>
              </a:tabLst>
            </a:pP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cs-CZ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	x = 2y – 3</a:t>
            </a:r>
          </a:p>
          <a:p>
            <a:pPr>
              <a:buNone/>
            </a:pPr>
            <a:endParaRPr lang="cs-CZ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z rovnice vyjádři y</a:t>
            </a:r>
          </a:p>
          <a:p>
            <a:pPr>
              <a:buNone/>
              <a:tabLst>
                <a:tab pos="712788" algn="l"/>
              </a:tabLst>
            </a:pP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 f</a:t>
            </a:r>
            <a:r>
              <a:rPr lang="cs-CZ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2y = x + 3	</a:t>
            </a:r>
          </a:p>
          <a:p>
            <a:pPr>
              <a:buNone/>
              <a:tabLst>
                <a:tab pos="1162050" algn="l"/>
                <a:tab pos="1252538" algn="l"/>
              </a:tabLst>
            </a:pP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 f</a:t>
            </a:r>
            <a:r>
              <a:rPr lang="cs-CZ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	y = 0,5x + 1,5	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1"/>
          <p:cNvSpPr txBox="1">
            <a:spLocks/>
          </p:cNvSpPr>
          <p:nvPr/>
        </p:nvSpPr>
        <p:spPr>
          <a:xfrm>
            <a:off x="3904488" y="1947673"/>
            <a:ext cx="3977640" cy="41148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	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y ∈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</a:t>
            </a:r>
            <a:r>
              <a:rPr lang="cs-CZ" sz="2400" dirty="0" smtClean="0">
                <a:solidFill>
                  <a:srgbClr val="0000FF"/>
                </a:solidFill>
              </a:rPr>
              <a:t>–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9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, 5) = H(f) 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= D(f</a:t>
            </a:r>
            <a:r>
              <a:rPr kumimoji="0" lang="cs-CZ" sz="2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-1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Symbol"/>
              </a:rPr>
              <a:t>)</a:t>
            </a: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651</TotalTime>
  <Words>348</Words>
  <Application>Microsoft Office PowerPoint</Application>
  <PresentationFormat>Předvádění na obrazovce (4:3)</PresentationFormat>
  <Paragraphs>130</Paragraphs>
  <Slides>10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Shluk</vt:lpstr>
      <vt:lpstr>Editor rovnic 3.0</vt:lpstr>
      <vt:lpstr>Prezentace aplikace PowerPoint</vt:lpstr>
      <vt:lpstr>INVERZNÍ FUNKCE </vt:lpstr>
      <vt:lpstr> Inverze = obrácení, převrácení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INVERZNÍ FUNKCE</dc:title>
  <dc:creator>Jana</dc:creator>
  <cp:lastModifiedBy>Marek Bulawa</cp:lastModifiedBy>
  <cp:revision>120</cp:revision>
  <dcterms:created xsi:type="dcterms:W3CDTF">2012-12-25T15:03:02Z</dcterms:created>
  <dcterms:modified xsi:type="dcterms:W3CDTF">2013-01-28T18:29:54Z</dcterms:modified>
</cp:coreProperties>
</file>