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74" r:id="rId2"/>
    <p:sldId id="257" r:id="rId3"/>
    <p:sldId id="256" r:id="rId4"/>
    <p:sldId id="260" r:id="rId5"/>
    <p:sldId id="262" r:id="rId6"/>
    <p:sldId id="264" r:id="rId7"/>
    <p:sldId id="276" r:id="rId8"/>
    <p:sldId id="269" r:id="rId9"/>
    <p:sldId id="271" r:id="rId10"/>
    <p:sldId id="267" r:id="rId11"/>
    <p:sldId id="273" r:id="rId12"/>
    <p:sldId id="275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97" d="100"/>
          <a:sy n="97" d="100"/>
        </p:scale>
        <p:origin x="-1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455038-07D6-4264-B73C-DCC4109A5E8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86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FE0FA-C568-4397-9C20-8F7CB45BE4D4}" type="slidenum">
              <a:rPr lang="cs-CZ"/>
              <a:pPr/>
              <a:t>2</a:t>
            </a:fld>
            <a:endParaRPr 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63AA4-C0E9-4D20-BF42-92C177EC7C57}" type="slidenum">
              <a:rPr lang="cs-CZ"/>
              <a:pPr/>
              <a:t>3</a:t>
            </a:fld>
            <a:endParaRPr lang="cs-CZ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EB0C7-A496-414D-A13D-B9B2834C24AC}" type="slidenum">
              <a:rPr lang="cs-CZ"/>
              <a:pPr/>
              <a:t>4</a:t>
            </a:fld>
            <a:endParaRPr lang="cs-CZ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ACE74-9F18-42EB-82AD-86EA27233AE1}" type="slidenum">
              <a:rPr lang="cs-CZ"/>
              <a:pPr/>
              <a:t>5</a:t>
            </a:fld>
            <a:endParaRPr lang="cs-CZ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149FE-9407-40A2-AB04-4DA1C1AAFE1A}" type="slidenum">
              <a:rPr lang="cs-CZ"/>
              <a:pPr/>
              <a:t>6</a:t>
            </a:fld>
            <a:endParaRPr lang="cs-CZ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23A8C-4D0B-462A-A638-94ED040BB973}" type="slidenum">
              <a:rPr lang="cs-CZ"/>
              <a:pPr/>
              <a:t>8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B9831-6492-4D6B-A4B7-2CAAD815720C}" type="slidenum">
              <a:rPr lang="cs-CZ"/>
              <a:pPr/>
              <a:t>9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BFD59-6A87-4952-9EB0-87D436D39170}" type="slidenum">
              <a:rPr lang="cs-CZ"/>
              <a:pPr/>
              <a:t>10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5E8F8-22E4-4678-B172-D032F3E760B1}" type="slidenum">
              <a:rPr lang="cs-CZ"/>
              <a:pPr/>
              <a:t>11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1987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98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8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99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00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2007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008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2009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2010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2011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42013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8357539-036D-451D-9D11-1CB6138B4A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4A505-352F-459E-8FA8-659F5710E7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3BBF-FB03-4E3C-AEF6-94CC3B04A9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4BFDD-F2A2-4338-B55B-582CEA943B6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C605B-74C3-4EA4-9666-A78AD314C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3E026-EEB9-4E13-9EC2-A1B83D7C05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49656-803B-4B7B-9F4A-9FEBEB014A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F1860-827B-44FA-B7DA-3F70173900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C973A-5AB3-4689-ADE2-64E33886AC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FA889-8868-4332-B39C-DCB07BA8B9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A298E-11E8-4AC5-AED9-56B7F04DA1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4096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4096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6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6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6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6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6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7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8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8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98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098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98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0985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86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098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4098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4098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75F8D16A-C6E0-45E4-85A4-C8CC18126F7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683568" y="1575957"/>
            <a:ext cx="7772400" cy="954107"/>
          </a:xfrm>
        </p:spPr>
        <p:txBody>
          <a:bodyPr/>
          <a:lstStyle/>
          <a:p>
            <a:pPr marL="0" indent="0" algn="ctr">
              <a:defRPr/>
            </a:pPr>
            <a:r>
              <a:rPr lang="cs-CZ" sz="1400" dirty="0"/>
              <a:t>Elektronický materiál byl vytvořen v rámci projektu OP VK CZ.1.07/1.1.24/01.0040</a:t>
            </a:r>
            <a:br>
              <a:rPr lang="cs-CZ" sz="1400" dirty="0"/>
            </a:br>
            <a:r>
              <a:rPr lang="cs-CZ" sz="1400" dirty="0"/>
              <a:t>Zvyšování kvality vzdělávání v Moravskoslezském kraji</a:t>
            </a:r>
            <a:br>
              <a:rPr lang="cs-CZ" sz="1400" dirty="0"/>
            </a:br>
            <a:r>
              <a:rPr lang="cs-CZ" sz="1400" dirty="0"/>
              <a:t>Střední průmyslová škola stavební, Havířov, příspěvková organizace</a:t>
            </a:r>
            <a:br>
              <a:rPr lang="cs-CZ" sz="1400" dirty="0"/>
            </a:br>
            <a:endParaRPr lang="cs-CZ" sz="14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30866422"/>
              </p:ext>
            </p:extLst>
          </p:nvPr>
        </p:nvGraphicFramePr>
        <p:xfrm>
          <a:off x="899592" y="3429000"/>
          <a:ext cx="7772400" cy="317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442848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Analytická chemie - výpočty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BUL_CHE_05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Chemie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Iveta </a:t>
                      </a:r>
                      <a:r>
                        <a:rPr lang="cs-CZ" sz="1400" dirty="0" err="1" smtClean="0"/>
                        <a:t>Bulawová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 prezentaci  je připraveno několik základních výpočtu z praxe včetně řešení.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bdélník 6"/>
          <p:cNvSpPr>
            <a:spLocks noChangeArrowheads="1"/>
          </p:cNvSpPr>
          <p:nvPr/>
        </p:nvSpPr>
        <p:spPr bwMode="auto">
          <a:xfrm>
            <a:off x="1873171" y="1143000"/>
            <a:ext cx="532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Přírodní vědy aktivně a interaktivně</a:t>
            </a:r>
            <a:endParaRPr lang="cs-CZ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4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285750"/>
            <a:ext cx="4071938" cy="857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600200" y="457200"/>
            <a:ext cx="632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Salinita mořské vody se pohybuje v rozmezí </a:t>
            </a:r>
            <a:br>
              <a:rPr lang="cs-CZ"/>
            </a:br>
            <a:r>
              <a:rPr lang="cs-CZ"/>
              <a:t>od 3 do 40 gramů soli na kilogram mořské vody. </a:t>
            </a:r>
            <a:endParaRPr lang="cs-CZ">
              <a:cs typeface="Times New Roman" pitchFamily="18" charset="0"/>
            </a:endParaRPr>
          </a:p>
        </p:txBody>
      </p:sp>
      <p:pic>
        <p:nvPicPr>
          <p:cNvPr id="29713" name="Picture 17" descr="http://upload.wikimedia.org/wikipedia/commons/archive/3/3e/20070203073751%21Wiki_plot_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480720" cy="445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76256" y="623114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obr3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600200" y="685800"/>
            <a:ext cx="6324600" cy="533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  <a:p>
            <a:pPr>
              <a:spcAft>
                <a:spcPct val="35000"/>
              </a:spcAft>
            </a:pPr>
            <a:r>
              <a:rPr lang="cs-CZ"/>
              <a:t>Na základě výpočtu a tabulky zjisti, z kterého moře či oceánu byl vzorek odebrán.</a:t>
            </a:r>
          </a:p>
          <a:p>
            <a:pPr eaLnBrk="0" hangingPunct="0"/>
            <a:r>
              <a:rPr lang="cs-CZ">
                <a:cs typeface="Times New Roman" pitchFamily="18" charset="0"/>
              </a:rPr>
              <a:t>A</a:t>
            </a:r>
            <a:r>
              <a:rPr lang="cs-CZ" baseline="-30000">
                <a:cs typeface="Times New Roman" pitchFamily="18" charset="0"/>
              </a:rPr>
              <a:t>r</a:t>
            </a:r>
            <a:r>
              <a:rPr lang="cs-CZ">
                <a:cs typeface="Times New Roman" pitchFamily="18" charset="0"/>
              </a:rPr>
              <a:t>(</a:t>
            </a:r>
            <a:r>
              <a:rPr lang="cs-CZ"/>
              <a:t>Na</a:t>
            </a:r>
            <a:r>
              <a:rPr lang="cs-CZ">
                <a:cs typeface="Times New Roman" pitchFamily="18" charset="0"/>
              </a:rPr>
              <a:t>) = </a:t>
            </a:r>
            <a:r>
              <a:rPr lang="cs-CZ"/>
              <a:t>22,99</a:t>
            </a:r>
          </a:p>
          <a:p>
            <a:pPr eaLnBrk="0" hangingPunct="0"/>
            <a:r>
              <a:rPr lang="cs-CZ">
                <a:cs typeface="Times New Roman" pitchFamily="18" charset="0"/>
              </a:rPr>
              <a:t>A</a:t>
            </a:r>
            <a:r>
              <a:rPr lang="cs-CZ" baseline="-30000">
                <a:cs typeface="Times New Roman" pitchFamily="18" charset="0"/>
              </a:rPr>
              <a:t>r</a:t>
            </a:r>
            <a:r>
              <a:rPr lang="cs-CZ">
                <a:cs typeface="Times New Roman" pitchFamily="18" charset="0"/>
              </a:rPr>
              <a:t>(</a:t>
            </a:r>
            <a:r>
              <a:rPr lang="cs-CZ"/>
              <a:t>Cl</a:t>
            </a:r>
            <a:r>
              <a:rPr lang="cs-CZ">
                <a:cs typeface="Times New Roman" pitchFamily="18" charset="0"/>
              </a:rPr>
              <a:t>) = </a:t>
            </a:r>
            <a:r>
              <a:rPr lang="cs-CZ"/>
              <a:t>35,45</a:t>
            </a:r>
            <a:r>
              <a:rPr lang="cs-CZ">
                <a:cs typeface="Times New Roman" pitchFamily="18" charset="0"/>
              </a:rPr>
              <a:t> </a:t>
            </a:r>
            <a:br>
              <a:rPr lang="cs-CZ">
                <a:cs typeface="Times New Roman" pitchFamily="18" charset="0"/>
              </a:rPr>
            </a:br>
            <a:endParaRPr lang="cs-CZ"/>
          </a:p>
          <a:p>
            <a:pPr eaLnBrk="0" hangingPunct="0"/>
            <a:r>
              <a:rPr lang="cs-CZ"/>
              <a:t>M</a:t>
            </a:r>
            <a:r>
              <a:rPr lang="cs-CZ" baseline="-25000"/>
              <a:t>r</a:t>
            </a:r>
            <a:r>
              <a:rPr lang="cs-CZ"/>
              <a:t>(NaCl) =22,99 + 35,45 = 58,44</a:t>
            </a:r>
          </a:p>
          <a:p>
            <a:pPr eaLnBrk="0" hangingPunct="0"/>
            <a:endParaRPr lang="cs-CZ"/>
          </a:p>
          <a:p>
            <a:pPr eaLnBrk="0" hangingPunct="0"/>
            <a:r>
              <a:rPr lang="cs-CZ"/>
              <a:t>35,45 g Cl</a:t>
            </a:r>
            <a:r>
              <a:rPr lang="cs-CZ" baseline="30000"/>
              <a:t>-</a:t>
            </a:r>
            <a:r>
              <a:rPr lang="cs-CZ"/>
              <a:t> …………odpovídá 58,44 g NaCl</a:t>
            </a:r>
            <a:endParaRPr lang="cs-CZ" baseline="30000"/>
          </a:p>
          <a:p>
            <a:pPr eaLnBrk="0" hangingPunct="0"/>
            <a:r>
              <a:rPr lang="cs-CZ" u="sng"/>
              <a:t>23,05 g Cl</a:t>
            </a:r>
            <a:r>
              <a:rPr lang="cs-CZ" u="sng" baseline="30000"/>
              <a:t>-</a:t>
            </a:r>
            <a:r>
              <a:rPr lang="cs-CZ" u="sng"/>
              <a:t> ………….odpovídá .x g NaCl</a:t>
            </a:r>
          </a:p>
          <a:p>
            <a:pPr eaLnBrk="0" hangingPunct="0"/>
            <a:r>
              <a:rPr lang="cs-CZ"/>
              <a:t>x = 23,05 </a:t>
            </a:r>
            <a:r>
              <a:rPr lang="cs-CZ">
                <a:cs typeface="Times New Roman" pitchFamily="18" charset="0"/>
              </a:rPr>
              <a:t>·</a:t>
            </a:r>
            <a:r>
              <a:rPr lang="cs-CZ"/>
              <a:t> 58,44 : 35,45</a:t>
            </a:r>
          </a:p>
          <a:p>
            <a:pPr eaLnBrk="0" hangingPunct="0"/>
            <a:r>
              <a:rPr lang="cs-CZ"/>
              <a:t>x = 38 g NaCl</a:t>
            </a:r>
          </a:p>
          <a:p>
            <a:pPr eaLnBrk="0" hangingPunct="0"/>
            <a:endParaRPr lang="cs-CZ"/>
          </a:p>
          <a:p>
            <a:pPr eaLnBrk="0" hangingPunct="0"/>
            <a:r>
              <a:rPr lang="cs-CZ"/>
              <a:t>Vzorek obsahuje 38 g NaCl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04542" y="4711140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obr3</a:t>
            </a:r>
            <a:br>
              <a:rPr lang="cs-CZ" sz="1400" dirty="0" smtClean="0"/>
            </a:br>
            <a:r>
              <a:rPr lang="cs-CZ" sz="1400" dirty="0" smtClean="0"/>
              <a:t>ROSARINAGAZO</a:t>
            </a:r>
            <a:r>
              <a:rPr lang="cs-CZ" sz="1400" dirty="0"/>
              <a:t>. Wiki plot 04.png. In: </a:t>
            </a:r>
            <a:r>
              <a:rPr lang="cs-CZ" sz="1400" i="1" dirty="0" err="1"/>
              <a:t>Wikipedia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San Francisco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 [cit. 2013-03-29]. Dostupné z: http://cs.wikipedia.org/wiki/Soubor:Wiki_plot_04.png</a:t>
            </a:r>
            <a:endParaRPr lang="cs-CZ" sz="1400" dirty="0"/>
          </a:p>
        </p:txBody>
      </p:sp>
      <p:sp>
        <p:nvSpPr>
          <p:cNvPr id="3" name="Obdélník 2"/>
          <p:cNvSpPr/>
          <p:nvPr/>
        </p:nvSpPr>
        <p:spPr>
          <a:xfrm>
            <a:off x="1504542" y="1988840"/>
            <a:ext cx="63072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obr1</a:t>
            </a:r>
          </a:p>
          <a:p>
            <a:r>
              <a:rPr lang="cs-CZ" sz="1400" dirty="0" smtClean="0"/>
              <a:t>Korunní </a:t>
            </a:r>
            <a:r>
              <a:rPr lang="cs-CZ" sz="1400" dirty="0"/>
              <a:t>(minerální voda): Chemické složení. </a:t>
            </a:r>
            <a:r>
              <a:rPr lang="cs-CZ" sz="1400" dirty="0"/>
              <a:t>In: </a:t>
            </a:r>
            <a:r>
              <a:rPr lang="cs-CZ" sz="1400" dirty="0" err="1"/>
              <a:t>Wikipedia</a:t>
            </a:r>
            <a:r>
              <a:rPr lang="cs-CZ" sz="1400" dirty="0"/>
              <a:t>: </a:t>
            </a:r>
            <a:r>
              <a:rPr lang="cs-CZ" sz="1400" dirty="0" err="1"/>
              <a:t>the</a:t>
            </a:r>
            <a:r>
              <a:rPr lang="cs-CZ" sz="1400" dirty="0"/>
              <a:t> free </a:t>
            </a:r>
            <a:r>
              <a:rPr lang="cs-CZ" sz="1400" dirty="0" err="1"/>
              <a:t>encyclopedia</a:t>
            </a:r>
            <a:r>
              <a:rPr lang="cs-CZ" sz="1400" dirty="0"/>
              <a:t> [online]. San Francisco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 [cit. 2013-03-29]. Dostupné z: http://cs.wikipedia.org/wiki/Korunn%C3%AD_(miner%C3%A1ln%C3%AD_voda)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1475331" y="3284983"/>
            <a:ext cx="58143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obr2</a:t>
            </a:r>
            <a:br>
              <a:rPr lang="cs-CZ" sz="1400" dirty="0" smtClean="0"/>
            </a:br>
            <a:r>
              <a:rPr lang="cs-CZ" sz="1400" dirty="0" err="1" smtClean="0"/>
              <a:t>Ondrášovka</a:t>
            </a:r>
            <a:r>
              <a:rPr lang="cs-CZ" sz="1400" dirty="0" smtClean="0"/>
              <a:t> </a:t>
            </a:r>
            <a:r>
              <a:rPr lang="cs-CZ" sz="1400" dirty="0"/>
              <a:t>(minerální voda): Chemické složení. </a:t>
            </a:r>
            <a:r>
              <a:rPr lang="cs-CZ" sz="1400" dirty="0"/>
              <a:t>In: </a:t>
            </a:r>
            <a:r>
              <a:rPr lang="cs-CZ" sz="1400" dirty="0" err="1"/>
              <a:t>Wikipedia</a:t>
            </a:r>
            <a:r>
              <a:rPr lang="cs-CZ" sz="1400" dirty="0"/>
              <a:t>: </a:t>
            </a:r>
            <a:r>
              <a:rPr lang="cs-CZ" sz="1400" dirty="0" err="1"/>
              <a:t>the</a:t>
            </a:r>
            <a:r>
              <a:rPr lang="cs-CZ" sz="1400" dirty="0"/>
              <a:t> free </a:t>
            </a:r>
            <a:r>
              <a:rPr lang="cs-CZ" sz="1400" dirty="0" err="1"/>
              <a:t>encyclopedia</a:t>
            </a:r>
            <a:r>
              <a:rPr lang="cs-CZ" sz="1400" dirty="0"/>
              <a:t> [online]. San Francisco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 [cit. 2013-03-29]. Dostupné z: http://cs.wikipedia.org/wiki/Ondr%C3%A1%C5%A1ovka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8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828800" y="1143000"/>
            <a:ext cx="6324600" cy="488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dirty="0"/>
          </a:p>
          <a:p>
            <a:pPr>
              <a:spcAft>
                <a:spcPct val="35000"/>
              </a:spcAft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Příklad 1</a:t>
            </a:r>
          </a:p>
          <a:p>
            <a:pPr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Zpracováním 1 kg určité potraviny </a:t>
            </a:r>
            <a:endParaRPr lang="cs-CZ" dirty="0"/>
          </a:p>
          <a:p>
            <a:pPr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bylo stanoveno množství 0,005g Fe</a:t>
            </a:r>
            <a:r>
              <a:rPr lang="cs-CZ" baseline="-30000" dirty="0">
                <a:cs typeface="Times New Roman" pitchFamily="18" charset="0"/>
              </a:rPr>
              <a:t>2</a:t>
            </a:r>
            <a:r>
              <a:rPr lang="cs-CZ" dirty="0">
                <a:cs typeface="Times New Roman" pitchFamily="18" charset="0"/>
              </a:rPr>
              <a:t>O</a:t>
            </a:r>
            <a:r>
              <a:rPr lang="cs-CZ" baseline="-30000" dirty="0">
                <a:cs typeface="Times New Roman" pitchFamily="18" charset="0"/>
              </a:rPr>
              <a:t>3</a:t>
            </a:r>
            <a:r>
              <a:rPr lang="cs-CZ" dirty="0">
                <a:cs typeface="Times New Roman" pitchFamily="18" charset="0"/>
              </a:rPr>
              <a:t>. </a:t>
            </a:r>
          </a:p>
          <a:p>
            <a:pPr eaLnBrk="0" hangingPunct="0"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Kolik gramů železa vzorek obsahuje?</a:t>
            </a:r>
            <a:endParaRPr lang="cs-CZ" dirty="0"/>
          </a:p>
          <a:p>
            <a:pPr eaLnBrk="0" hangingPunct="0">
              <a:spcAft>
                <a:spcPct val="35000"/>
              </a:spcAft>
            </a:pPr>
            <a:endParaRPr lang="cs-CZ" dirty="0"/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 err="1">
                <a:cs typeface="Times New Roman" pitchFamily="18" charset="0"/>
              </a:rPr>
              <a:t>Fe</a:t>
            </a:r>
            <a:r>
              <a:rPr lang="cs-CZ" dirty="0">
                <a:cs typeface="Times New Roman" pitchFamily="18" charset="0"/>
              </a:rPr>
              <a:t>) = 55,85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(O) = 16</a:t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/>
            </a:r>
            <a:br>
              <a:rPr lang="cs-CZ" dirty="0">
                <a:cs typeface="Times New Roman" pitchFamily="18" charset="0"/>
              </a:rPr>
            </a:br>
            <a:endParaRPr lang="cs-CZ" dirty="0">
              <a:cs typeface="Times New Roman" pitchFamily="18" charset="0"/>
            </a:endParaRPr>
          </a:p>
          <a:p>
            <a:pPr eaLnBrk="0" hangingPunct="0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00200" y="685800"/>
            <a:ext cx="6324600" cy="547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dirty="0"/>
          </a:p>
          <a:p>
            <a:pPr>
              <a:spcAft>
                <a:spcPct val="35000"/>
              </a:spcAft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Výpočet 1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 err="1">
                <a:cs typeface="Times New Roman" pitchFamily="18" charset="0"/>
              </a:rPr>
              <a:t>Fe</a:t>
            </a:r>
            <a:r>
              <a:rPr lang="cs-CZ" dirty="0">
                <a:cs typeface="Times New Roman" pitchFamily="18" charset="0"/>
              </a:rPr>
              <a:t>) = 55,85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(O) = 16</a:t>
            </a:r>
            <a:br>
              <a:rPr lang="cs-CZ" dirty="0">
                <a:cs typeface="Times New Roman" pitchFamily="18" charset="0"/>
              </a:rPr>
            </a:br>
            <a:endParaRPr lang="cs-CZ" dirty="0"/>
          </a:p>
          <a:p>
            <a:pPr eaLnBrk="0" hangingPunct="0"/>
            <a:r>
              <a:rPr lang="cs-CZ" dirty="0" err="1"/>
              <a:t>M</a:t>
            </a:r>
            <a:r>
              <a:rPr lang="cs-CZ" baseline="-25000" dirty="0" err="1"/>
              <a:t>r</a:t>
            </a:r>
            <a:r>
              <a:rPr lang="cs-CZ" dirty="0"/>
              <a:t>(Fe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r>
              <a:rPr lang="cs-CZ" dirty="0"/>
              <a:t>) = 2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55,85 + 3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16 = 159,7</a:t>
            </a:r>
          </a:p>
          <a:p>
            <a:pPr eaLnBrk="0" hangingPunct="0"/>
            <a:r>
              <a:rPr lang="cs-CZ" dirty="0" err="1"/>
              <a:t>M</a:t>
            </a:r>
            <a:r>
              <a:rPr lang="cs-CZ" baseline="-25000" dirty="0" err="1"/>
              <a:t>r</a:t>
            </a:r>
            <a:r>
              <a:rPr lang="cs-CZ" dirty="0"/>
              <a:t> (2Fe) = 2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55,85 = 111,7</a:t>
            </a:r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ve 159,7 g 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r>
              <a:rPr lang="cs-CZ" dirty="0"/>
              <a:t> …………111,7g </a:t>
            </a:r>
            <a:r>
              <a:rPr lang="cs-CZ" dirty="0" err="1"/>
              <a:t>Fe</a:t>
            </a:r>
            <a:endParaRPr lang="cs-CZ" dirty="0"/>
          </a:p>
          <a:p>
            <a:pPr eaLnBrk="0" hangingPunct="0"/>
            <a:r>
              <a:rPr lang="cs-CZ" u="sng" dirty="0"/>
              <a:t>v 0,005 g Fe</a:t>
            </a:r>
            <a:r>
              <a:rPr lang="cs-CZ" u="sng" baseline="-25000" dirty="0"/>
              <a:t>2</a:t>
            </a:r>
            <a:r>
              <a:rPr lang="cs-CZ" u="sng" dirty="0"/>
              <a:t>O</a:t>
            </a:r>
            <a:r>
              <a:rPr lang="cs-CZ" u="sng" baseline="-25000" dirty="0"/>
              <a:t>3</a:t>
            </a:r>
            <a:r>
              <a:rPr lang="cs-CZ" u="sng" dirty="0"/>
              <a:t>…………..x g </a:t>
            </a:r>
            <a:r>
              <a:rPr lang="cs-CZ" u="sng" dirty="0" err="1"/>
              <a:t>Fe</a:t>
            </a:r>
            <a:endParaRPr lang="cs-CZ" u="sng" dirty="0"/>
          </a:p>
          <a:p>
            <a:pPr eaLnBrk="0" hangingPunct="0"/>
            <a:r>
              <a:rPr lang="cs-CZ" dirty="0"/>
              <a:t>x = 0,005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111,7 : 159,7</a:t>
            </a:r>
          </a:p>
          <a:p>
            <a:pPr eaLnBrk="0" hangingPunct="0"/>
            <a:r>
              <a:rPr lang="cs-CZ" dirty="0"/>
              <a:t>x = 3,5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10</a:t>
            </a:r>
            <a:r>
              <a:rPr lang="cs-CZ" baseline="30000" dirty="0"/>
              <a:t>-3</a:t>
            </a:r>
            <a:r>
              <a:rPr lang="cs-CZ" dirty="0"/>
              <a:t>g </a:t>
            </a:r>
            <a:r>
              <a:rPr lang="cs-CZ" dirty="0" err="1"/>
              <a:t>Fe</a:t>
            </a:r>
            <a:endParaRPr lang="cs-CZ" dirty="0"/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Vzorek obsahuje 3,5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10</a:t>
            </a:r>
            <a:r>
              <a:rPr lang="cs-CZ" baseline="30000" dirty="0"/>
              <a:t>-3</a:t>
            </a:r>
            <a:r>
              <a:rPr lang="cs-CZ" dirty="0"/>
              <a:t>g </a:t>
            </a:r>
            <a:r>
              <a:rPr lang="cs-CZ" dirty="0" err="1"/>
              <a:t>Fe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19200" y="990600"/>
            <a:ext cx="74676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/>
              <a:t>Denní potřeba se uvádí:</a:t>
            </a:r>
          </a:p>
          <a:p>
            <a:r>
              <a:rPr lang="cs-CZ" dirty="0"/>
              <a:t>u dětí přibližně 10 mg, </a:t>
            </a:r>
            <a:br>
              <a:rPr lang="cs-CZ" dirty="0"/>
            </a:br>
            <a:r>
              <a:rPr lang="cs-CZ" dirty="0"/>
              <a:t>pro děti nad 8 let 15 mg, </a:t>
            </a:r>
            <a:br>
              <a:rPr lang="cs-CZ" dirty="0"/>
            </a:br>
            <a:r>
              <a:rPr lang="cs-CZ" dirty="0"/>
              <a:t>pro ženy 18 mg a to i těhotné a kojící, </a:t>
            </a:r>
            <a:br>
              <a:rPr lang="cs-CZ" dirty="0"/>
            </a:br>
            <a:r>
              <a:rPr lang="cs-CZ" dirty="0"/>
              <a:t>pro muže pak 15 mg.</a:t>
            </a:r>
          </a:p>
          <a:p>
            <a:endParaRPr lang="cs-CZ" dirty="0"/>
          </a:p>
          <a:p>
            <a:r>
              <a:rPr lang="cs-CZ" dirty="0"/>
              <a:t>Doporučená denní dávka železa je v ČR stanovená vyhláškou na 14 mg.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Jaké množství jablek bychom teoreticky museli sníst, abychom získali doporučenou denní dávku železa?</a:t>
            </a:r>
          </a:p>
          <a:p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600200" y="1219200"/>
            <a:ext cx="6324600" cy="488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dirty="0"/>
          </a:p>
          <a:p>
            <a:pPr>
              <a:spcAft>
                <a:spcPct val="35000"/>
              </a:spcAft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Příklad 2</a:t>
            </a:r>
          </a:p>
          <a:p>
            <a:pPr>
              <a:spcAft>
                <a:spcPct val="35000"/>
              </a:spcAft>
            </a:pPr>
            <a:r>
              <a:rPr lang="cs-CZ" dirty="0"/>
              <a:t>V 1 litru minerální vody </a:t>
            </a:r>
          </a:p>
          <a:p>
            <a:pPr>
              <a:spcAft>
                <a:spcPct val="35000"/>
              </a:spcAft>
            </a:pPr>
            <a:r>
              <a:rPr lang="cs-CZ" dirty="0"/>
              <a:t>bylo stanoveno množství 0,157 g BaSO</a:t>
            </a:r>
            <a:r>
              <a:rPr lang="cs-CZ" baseline="-25000" dirty="0"/>
              <a:t>4</a:t>
            </a: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Kolik gramů </a:t>
            </a:r>
            <a:r>
              <a:rPr lang="cs-CZ" dirty="0"/>
              <a:t>síranu</a:t>
            </a:r>
            <a:r>
              <a:rPr lang="cs-CZ" dirty="0">
                <a:cs typeface="Times New Roman" pitchFamily="18" charset="0"/>
              </a:rPr>
              <a:t> vzorek obsahuje?</a:t>
            </a:r>
            <a:endParaRPr lang="cs-CZ" dirty="0"/>
          </a:p>
          <a:p>
            <a:pPr eaLnBrk="0" hangingPunct="0">
              <a:spcAft>
                <a:spcPct val="35000"/>
              </a:spcAft>
            </a:pPr>
            <a:endParaRPr lang="cs-CZ" dirty="0"/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Ba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137,33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S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32,06</a:t>
            </a:r>
            <a:r>
              <a:rPr lang="cs-CZ" dirty="0">
                <a:cs typeface="Times New Roman" pitchFamily="18" charset="0"/>
              </a:rPr>
              <a:t/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(O) = 16 </a:t>
            </a:r>
            <a:br>
              <a:rPr lang="cs-CZ" dirty="0">
                <a:cs typeface="Times New Roman" pitchFamily="18" charset="0"/>
              </a:rPr>
            </a:br>
            <a:endParaRPr lang="cs-CZ" dirty="0">
              <a:cs typeface="Times New Roman" pitchFamily="18" charset="0"/>
            </a:endParaRPr>
          </a:p>
          <a:p>
            <a:pPr eaLnBrk="0" hangingPunct="0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676400" y="685800"/>
            <a:ext cx="63246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Výpočet 2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Ba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137,33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S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32,06</a:t>
            </a:r>
            <a:r>
              <a:rPr lang="cs-CZ" dirty="0">
                <a:cs typeface="Times New Roman" pitchFamily="18" charset="0"/>
              </a:rPr>
              <a:t/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(O) = 16</a:t>
            </a:r>
            <a:endParaRPr lang="cs-CZ" dirty="0"/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 err="1"/>
              <a:t>M</a:t>
            </a:r>
            <a:r>
              <a:rPr lang="cs-CZ" baseline="-25000" dirty="0" err="1"/>
              <a:t>r</a:t>
            </a:r>
            <a:r>
              <a:rPr lang="cs-CZ" dirty="0"/>
              <a:t>(BaSO</a:t>
            </a:r>
            <a:r>
              <a:rPr lang="cs-CZ" baseline="-25000" dirty="0"/>
              <a:t>4</a:t>
            </a:r>
            <a:r>
              <a:rPr lang="cs-CZ" dirty="0"/>
              <a:t>) = 137,33 + 32,06 + 4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16 = 233,39</a:t>
            </a:r>
          </a:p>
          <a:p>
            <a:pPr eaLnBrk="0" hangingPunct="0"/>
            <a:r>
              <a:rPr lang="cs-CZ" dirty="0" err="1"/>
              <a:t>M</a:t>
            </a:r>
            <a:r>
              <a:rPr lang="cs-CZ" baseline="-25000" dirty="0" err="1"/>
              <a:t>r</a:t>
            </a:r>
            <a:r>
              <a:rPr lang="cs-CZ" dirty="0"/>
              <a:t> (SO</a:t>
            </a:r>
            <a:r>
              <a:rPr lang="cs-CZ" baseline="-25000" dirty="0"/>
              <a:t>4</a:t>
            </a:r>
            <a:r>
              <a:rPr lang="cs-CZ" baseline="30000" dirty="0"/>
              <a:t>2-</a:t>
            </a:r>
            <a:r>
              <a:rPr lang="cs-CZ" dirty="0"/>
              <a:t>) = 32,06 + 4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16 = 96,06</a:t>
            </a:r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 233,39 g BaSO</a:t>
            </a:r>
            <a:r>
              <a:rPr lang="cs-CZ" baseline="-25000" dirty="0"/>
              <a:t>4</a:t>
            </a:r>
            <a:r>
              <a:rPr lang="cs-CZ" dirty="0"/>
              <a:t> …………96,06 g SO</a:t>
            </a:r>
            <a:r>
              <a:rPr lang="cs-CZ" baseline="-25000" dirty="0"/>
              <a:t>4</a:t>
            </a:r>
            <a:r>
              <a:rPr lang="cs-CZ" baseline="30000" dirty="0"/>
              <a:t>2-</a:t>
            </a:r>
          </a:p>
          <a:p>
            <a:pPr eaLnBrk="0" hangingPunct="0"/>
            <a:r>
              <a:rPr lang="cs-CZ" u="sng" dirty="0"/>
              <a:t>v 0,157 g BaSO</a:t>
            </a:r>
            <a:r>
              <a:rPr lang="cs-CZ" u="sng" baseline="-25000" dirty="0"/>
              <a:t>4 </a:t>
            </a:r>
            <a:r>
              <a:rPr lang="cs-CZ" u="sng" dirty="0"/>
              <a:t>…………..x g SO</a:t>
            </a:r>
            <a:r>
              <a:rPr lang="cs-CZ" u="sng" baseline="-25000" dirty="0"/>
              <a:t>4</a:t>
            </a:r>
            <a:r>
              <a:rPr lang="cs-CZ" baseline="30000" dirty="0"/>
              <a:t>2-</a:t>
            </a:r>
            <a:r>
              <a:rPr lang="cs-CZ" dirty="0"/>
              <a:t> </a:t>
            </a:r>
            <a:endParaRPr lang="cs-CZ" u="sng" dirty="0"/>
          </a:p>
          <a:p>
            <a:pPr eaLnBrk="0" hangingPunct="0"/>
            <a:r>
              <a:rPr lang="cs-CZ" dirty="0"/>
              <a:t>x = 0,157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96,06 : 233,39</a:t>
            </a:r>
          </a:p>
          <a:p>
            <a:pPr eaLnBrk="0" hangingPunct="0"/>
            <a:r>
              <a:rPr lang="cs-CZ" dirty="0"/>
              <a:t>x = 64,6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10</a:t>
            </a:r>
            <a:r>
              <a:rPr lang="cs-CZ" baseline="30000" dirty="0"/>
              <a:t>-3</a:t>
            </a:r>
            <a:r>
              <a:rPr lang="cs-CZ" dirty="0"/>
              <a:t>g SO</a:t>
            </a:r>
            <a:r>
              <a:rPr lang="cs-CZ" baseline="-25000" dirty="0"/>
              <a:t>4</a:t>
            </a:r>
            <a:r>
              <a:rPr lang="cs-CZ" baseline="30000" dirty="0"/>
              <a:t>2-</a:t>
            </a:r>
            <a:r>
              <a:rPr lang="cs-CZ" dirty="0"/>
              <a:t> </a:t>
            </a:r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Vzorek obsahuje 64,6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10</a:t>
            </a:r>
            <a:r>
              <a:rPr lang="cs-CZ" baseline="30000" dirty="0"/>
              <a:t>-3</a:t>
            </a:r>
            <a:r>
              <a:rPr lang="cs-CZ" dirty="0"/>
              <a:t>g SO</a:t>
            </a:r>
            <a:r>
              <a:rPr lang="cs-CZ" baseline="-25000" dirty="0"/>
              <a:t>4</a:t>
            </a:r>
            <a:r>
              <a:rPr lang="cs-CZ" baseline="30000" dirty="0"/>
              <a:t>2-</a:t>
            </a:r>
            <a:r>
              <a:rPr lang="cs-CZ" dirty="0"/>
              <a:t>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00200" y="609600"/>
            <a:ext cx="6324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Na základě uvedených výpočtů a tabulky zjisti, </a:t>
            </a:r>
            <a:br>
              <a:rPr lang="cs-CZ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 které minerální vody byl vzorek odebrán.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cs-CZ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38561"/>
            <a:ext cx="75723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778" y="3810769"/>
            <a:ext cx="7477126" cy="1244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820452" y="316269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obr1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895903" y="539494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89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676400" y="1219200"/>
            <a:ext cx="6324600" cy="488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dirty="0"/>
          </a:p>
          <a:p>
            <a:pPr>
              <a:spcAft>
                <a:spcPct val="35000"/>
              </a:spcAft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Příklad 3</a:t>
            </a:r>
          </a:p>
          <a:p>
            <a:pPr>
              <a:spcAft>
                <a:spcPct val="35000"/>
              </a:spcAft>
            </a:pPr>
            <a:r>
              <a:rPr lang="cs-CZ" dirty="0"/>
              <a:t>Zpracováním 1 litru mořské vody jsme získali</a:t>
            </a: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množství </a:t>
            </a:r>
            <a:r>
              <a:rPr lang="cs-CZ" dirty="0"/>
              <a:t>93,02 g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dirty="0" err="1"/>
              <a:t>AgCl</a:t>
            </a:r>
            <a:r>
              <a:rPr lang="cs-CZ" dirty="0">
                <a:cs typeface="Times New Roman" pitchFamily="18" charset="0"/>
              </a:rPr>
              <a:t>. </a:t>
            </a:r>
          </a:p>
          <a:p>
            <a:pPr eaLnBrk="0" hangingPunct="0">
              <a:spcAft>
                <a:spcPct val="35000"/>
              </a:spcAft>
            </a:pPr>
            <a:r>
              <a:rPr lang="cs-CZ" dirty="0">
                <a:cs typeface="Times New Roman" pitchFamily="18" charset="0"/>
              </a:rPr>
              <a:t>Kolik gramů </a:t>
            </a:r>
            <a:r>
              <a:rPr lang="cs-CZ" dirty="0"/>
              <a:t>chloridu</a:t>
            </a:r>
            <a:r>
              <a:rPr lang="cs-CZ" dirty="0">
                <a:cs typeface="Times New Roman" pitchFamily="18" charset="0"/>
              </a:rPr>
              <a:t> vzorek obsahuje?</a:t>
            </a:r>
            <a:endParaRPr lang="cs-CZ" dirty="0"/>
          </a:p>
          <a:p>
            <a:pPr eaLnBrk="0" hangingPunct="0">
              <a:spcAft>
                <a:spcPct val="35000"/>
              </a:spcAft>
            </a:pPr>
            <a:endParaRPr lang="cs-CZ" dirty="0"/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 err="1"/>
              <a:t>Ag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107,87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Cl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35,45</a:t>
            </a:r>
            <a:r>
              <a:rPr lang="cs-CZ" dirty="0">
                <a:cs typeface="Times New Roman" pitchFamily="18" charset="0"/>
              </a:rPr>
              <a:t/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/>
            </a:r>
            <a:br>
              <a:rPr lang="cs-CZ" dirty="0">
                <a:cs typeface="Times New Roman" pitchFamily="18" charset="0"/>
              </a:rPr>
            </a:br>
            <a:endParaRPr lang="cs-CZ" dirty="0">
              <a:cs typeface="Times New Roman" pitchFamily="18" charset="0"/>
            </a:endParaRPr>
          </a:p>
          <a:p>
            <a:pPr eaLnBrk="0" hangingPunct="0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600200" y="685800"/>
            <a:ext cx="6324600" cy="510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dirty="0"/>
          </a:p>
          <a:p>
            <a:pPr>
              <a:spcAft>
                <a:spcPct val="35000"/>
              </a:spcAft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Výpočet 3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 err="1"/>
              <a:t>Ag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107,87</a:t>
            </a:r>
          </a:p>
          <a:p>
            <a:pPr eaLnBrk="0" hangingPunct="0"/>
            <a:r>
              <a:rPr lang="cs-CZ" dirty="0">
                <a:cs typeface="Times New Roman" pitchFamily="18" charset="0"/>
              </a:rPr>
              <a:t>A</a:t>
            </a:r>
            <a:r>
              <a:rPr lang="cs-CZ" baseline="-30000" dirty="0">
                <a:cs typeface="Times New Roman" pitchFamily="18" charset="0"/>
              </a:rPr>
              <a:t>r</a:t>
            </a:r>
            <a:r>
              <a:rPr lang="cs-CZ" dirty="0">
                <a:cs typeface="Times New Roman" pitchFamily="18" charset="0"/>
              </a:rPr>
              <a:t>(</a:t>
            </a:r>
            <a:r>
              <a:rPr lang="cs-CZ" dirty="0"/>
              <a:t>Cl</a:t>
            </a:r>
            <a:r>
              <a:rPr lang="cs-CZ" dirty="0">
                <a:cs typeface="Times New Roman" pitchFamily="18" charset="0"/>
              </a:rPr>
              <a:t>) = </a:t>
            </a:r>
            <a:r>
              <a:rPr lang="cs-CZ" dirty="0"/>
              <a:t>35,45</a:t>
            </a:r>
            <a:r>
              <a:rPr lang="cs-CZ" dirty="0">
                <a:cs typeface="Times New Roman" pitchFamily="18" charset="0"/>
              </a:rPr>
              <a:t> </a:t>
            </a:r>
            <a:br>
              <a:rPr lang="cs-CZ" dirty="0">
                <a:cs typeface="Times New Roman" pitchFamily="18" charset="0"/>
              </a:rPr>
            </a:br>
            <a:endParaRPr lang="cs-CZ" dirty="0"/>
          </a:p>
          <a:p>
            <a:pPr eaLnBrk="0" hangingPunct="0"/>
            <a:r>
              <a:rPr lang="cs-CZ" dirty="0" err="1"/>
              <a:t>M</a:t>
            </a:r>
            <a:r>
              <a:rPr lang="cs-CZ" baseline="-25000" dirty="0" err="1"/>
              <a:t>r</a:t>
            </a:r>
            <a:r>
              <a:rPr lang="cs-CZ" dirty="0"/>
              <a:t>(</a:t>
            </a:r>
            <a:r>
              <a:rPr lang="cs-CZ" dirty="0" err="1"/>
              <a:t>AgCl</a:t>
            </a:r>
            <a:r>
              <a:rPr lang="cs-CZ" dirty="0"/>
              <a:t>) =107,87 + 35,45 = 143,32</a:t>
            </a:r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ve 143,32 g </a:t>
            </a:r>
            <a:r>
              <a:rPr lang="cs-CZ" dirty="0" err="1"/>
              <a:t>AgCl</a:t>
            </a:r>
            <a:r>
              <a:rPr lang="cs-CZ" dirty="0"/>
              <a:t> …………35,45 g Cl</a:t>
            </a:r>
            <a:r>
              <a:rPr lang="cs-CZ" baseline="30000" dirty="0"/>
              <a:t>-</a:t>
            </a:r>
          </a:p>
          <a:p>
            <a:pPr eaLnBrk="0" hangingPunct="0"/>
            <a:r>
              <a:rPr lang="cs-CZ" u="sng" dirty="0"/>
              <a:t>v 93,02 g </a:t>
            </a:r>
            <a:r>
              <a:rPr lang="cs-CZ" u="sng" dirty="0" err="1"/>
              <a:t>AgCl</a:t>
            </a:r>
            <a:r>
              <a:rPr lang="cs-CZ" u="sng" dirty="0"/>
              <a:t>……………..x g </a:t>
            </a:r>
            <a:r>
              <a:rPr lang="cs-CZ" dirty="0"/>
              <a:t>Cl</a:t>
            </a:r>
            <a:r>
              <a:rPr lang="cs-CZ" baseline="30000" dirty="0"/>
              <a:t>-</a:t>
            </a:r>
            <a:endParaRPr lang="cs-CZ" u="sng" dirty="0"/>
          </a:p>
          <a:p>
            <a:pPr eaLnBrk="0" hangingPunct="0"/>
            <a:r>
              <a:rPr lang="cs-CZ" dirty="0"/>
              <a:t>x = 93,02 </a:t>
            </a:r>
            <a:r>
              <a:rPr lang="cs-CZ" dirty="0">
                <a:cs typeface="Times New Roman" pitchFamily="18" charset="0"/>
              </a:rPr>
              <a:t>·</a:t>
            </a:r>
            <a:r>
              <a:rPr lang="cs-CZ" dirty="0"/>
              <a:t> 35,45 : 143,32</a:t>
            </a:r>
          </a:p>
          <a:p>
            <a:pPr eaLnBrk="0" hangingPunct="0"/>
            <a:r>
              <a:rPr lang="cs-CZ" dirty="0"/>
              <a:t>x = 23,05 g Cl</a:t>
            </a:r>
            <a:r>
              <a:rPr lang="cs-CZ" baseline="30000" dirty="0"/>
              <a:t>-</a:t>
            </a:r>
            <a:endParaRPr lang="cs-CZ" dirty="0"/>
          </a:p>
          <a:p>
            <a:pPr eaLnBrk="0" hangingPunct="0"/>
            <a:endParaRPr lang="cs-CZ" dirty="0"/>
          </a:p>
          <a:p>
            <a:pPr eaLnBrk="0" hangingPunct="0"/>
            <a:r>
              <a:rPr lang="cs-CZ" dirty="0"/>
              <a:t>Vzorek obsahuje 23,05 g Cl</a:t>
            </a:r>
            <a:r>
              <a:rPr lang="cs-CZ" baseline="30000" dirty="0"/>
              <a:t>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avata">
  <a:themeElements>
    <a:clrScheme name="Kravata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Designs\Kravata.pot</Template>
  <TotalTime>483</TotalTime>
  <Words>243</Words>
  <Application>Microsoft Office PowerPoint</Application>
  <PresentationFormat>Předvádění na obrazovce (4:3)</PresentationFormat>
  <Paragraphs>115</Paragraphs>
  <Slides>12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Kravata</vt:lpstr>
      <vt:lpstr>Elektronický materiál byl vytvořen v rámci projektu OP VK CZ.1.07/1.1.24/01.0040 Zvyšování kvality vzdělávání v Moravskoslezském kraji Střední průmyslová škola stavební, Havířov, příspěvková organizace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Citace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Marek Bulawa</cp:lastModifiedBy>
  <cp:revision>13</cp:revision>
  <dcterms:created xsi:type="dcterms:W3CDTF">2009-02-01T15:52:46Z</dcterms:created>
  <dcterms:modified xsi:type="dcterms:W3CDTF">2013-03-29T13:37:16Z</dcterms:modified>
</cp:coreProperties>
</file>