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3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Pracovní list č. 3 Rovnice s kovy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94723-03A6-46A2-A5E2-80BE1776F542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438AE-F027-4A91-B409-83516DA0CA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518306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Pracovní list č. 3 Rovnice s kovy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54468-4470-4858-9097-75354AA4F8BC}" type="datetimeFigureOut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E806F-9406-4D84-A33D-175FCCF301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831306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Pracovní list č. 3 Rovnice s kovy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55134-99FD-4029-97F6-24D92614A2CE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A560-EC03-4BF3-8FAC-D9454EDA8F79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7A3C-88E0-4FF2-B78A-9BBAFB472B29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074B3-4A77-41E4-A17B-C58DDADB7BFB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6C35-5F42-43B6-9E3D-75D9B288B7A3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1E49-8AEF-4E20-BFA7-BAD55556D5E5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640-2929-4C18-8AA9-5FE48313736D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08D2-FD48-444B-A3FF-3458B532AC39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EF49-7EA8-4A5E-88BE-16E854163B85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BC54-BF3C-46F8-8FDC-AAA69868C98E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0A41-AB8A-4497-8D58-2839458772F3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6B059-C78F-4EA4-B572-417219AE1033}" type="datetime1">
              <a:rPr lang="cs-CZ" smtClean="0"/>
              <a:pPr/>
              <a:t>3.4.2013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hvjkbhkj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5193C-60D0-47B0-BDF9-916AB7C631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42988" y="2781300"/>
          <a:ext cx="7056437" cy="33709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71073"/>
                <a:gridCol w="4985364"/>
              </a:tblGrid>
              <a:tr h="384974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EM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Rovnice s kovy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</a:tr>
              <a:tr h="384974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Název sady EM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BUL_CHE_09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</a:tr>
              <a:tr h="384974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obor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Chemie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</a:tr>
              <a:tr h="501159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Vzdělávací oblast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/>
                        <a:t>Člověk a příroda, Informační a komunikační technologie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</a:tr>
              <a:tr h="384974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Autor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Mgr. Iveta </a:t>
                      </a:r>
                      <a:r>
                        <a:rPr lang="cs-CZ" sz="1400" dirty="0" err="1" smtClean="0"/>
                        <a:t>Bulawová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</a:tr>
              <a:tr h="384974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Ročník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</a:tr>
              <a:tr h="731509"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Anotace</a:t>
                      </a:r>
                      <a:endParaRPr lang="cs-CZ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Prezentace pro žáky</a:t>
                      </a:r>
                      <a:r>
                        <a:rPr lang="cs-CZ" sz="1400" baseline="0" dirty="0" smtClean="0"/>
                        <a:t> vytvořená k procvičení zápisu psaní vzorců, rovnic a jejich vyčíslení</a:t>
                      </a:r>
                      <a:endParaRPr lang="cs-CZ" sz="1400" dirty="0" smtClean="0"/>
                    </a:p>
                    <a:p>
                      <a:endParaRPr lang="cs-CZ" sz="1400" dirty="0" smtClean="0"/>
                    </a:p>
                    <a:p>
                      <a:endParaRPr lang="cs-CZ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6" marR="91436" marT="45718" marB="45718"/>
                </a:tc>
              </a:tr>
            </a:tbl>
          </a:graphicData>
        </a:graphic>
      </p:graphicFrame>
      <p:sp>
        <p:nvSpPr>
          <p:cNvPr id="6" name="Obdélník 6"/>
          <p:cNvSpPr>
            <a:spLocks noChangeArrowheads="1"/>
          </p:cNvSpPr>
          <p:nvPr/>
        </p:nvSpPr>
        <p:spPr bwMode="auto">
          <a:xfrm>
            <a:off x="1908175" y="1155700"/>
            <a:ext cx="5327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Přírodní vědy aktivně a interaktivně</a:t>
            </a:r>
            <a:endParaRPr lang="cs-CZ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371600" y="1714500"/>
            <a:ext cx="6400800" cy="92868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  <a:defRPr/>
            </a:pPr>
            <a:r>
              <a:rPr lang="cs-CZ" sz="1200" dirty="0" smtClean="0"/>
              <a:t>Elektronický materiál byl vytvořen v rámci projektu OP VK CZ.1.07/1.1.24/01.0040</a:t>
            </a:r>
          </a:p>
          <a:p>
            <a:pPr marL="0" indent="0" algn="ctr">
              <a:buFont typeface="Wingdings"/>
              <a:buNone/>
              <a:defRPr/>
            </a:pPr>
            <a:r>
              <a:rPr lang="cs-CZ" sz="1200" dirty="0" smtClean="0"/>
              <a:t>Zvyšování kvality vzdělávání v Moravskoslezském kraji</a:t>
            </a:r>
          </a:p>
          <a:p>
            <a:pPr marL="0" indent="0" algn="ctr">
              <a:buFont typeface="Wingdings"/>
              <a:buNone/>
              <a:defRPr/>
            </a:pPr>
            <a:r>
              <a:rPr lang="cs-CZ" sz="1200" dirty="0" smtClean="0"/>
              <a:t>Střední průmyslová škola stavební, Havířov, příspěvková organizace</a:t>
            </a:r>
          </a:p>
          <a:p>
            <a:pPr>
              <a:defRPr/>
            </a:pPr>
            <a:endParaRPr lang="cs-CZ" sz="1200" dirty="0" smtClean="0"/>
          </a:p>
          <a:p>
            <a:pPr>
              <a:defRPr/>
            </a:pPr>
            <a:endParaRPr lang="cs-CZ" sz="1400" dirty="0"/>
          </a:p>
        </p:txBody>
      </p:sp>
      <p:pic>
        <p:nvPicPr>
          <p:cNvPr id="8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285750"/>
            <a:ext cx="4071938" cy="857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524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9. </a:t>
            </a:r>
            <a:r>
              <a:rPr lang="cs-CZ" dirty="0" smtClean="0">
                <a:solidFill>
                  <a:schemeClr val="bg1"/>
                </a:solidFill>
              </a:rPr>
              <a:t>oxid měďnatý + amoniak → měď + voda + </a:t>
            </a:r>
            <a:r>
              <a:rPr lang="cs-CZ" dirty="0" smtClean="0">
                <a:solidFill>
                  <a:schemeClr val="bg1"/>
                </a:solidFill>
              </a:rPr>
              <a:t>dusík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CuO</a:t>
            </a:r>
            <a:r>
              <a:rPr lang="cs-CZ" dirty="0" smtClean="0"/>
              <a:t> + NH</a:t>
            </a:r>
            <a:r>
              <a:rPr lang="cs-CZ" baseline="-25000" dirty="0" smtClean="0"/>
              <a:t>3</a:t>
            </a:r>
            <a:r>
              <a:rPr lang="cs-CZ" dirty="0" smtClean="0"/>
              <a:t> → </a:t>
            </a:r>
            <a:r>
              <a:rPr lang="cs-CZ" dirty="0" err="1" smtClean="0"/>
              <a:t>Cu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 + </a:t>
            </a:r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3CuO + 2NH</a:t>
            </a:r>
            <a:r>
              <a:rPr lang="cs-CZ" baseline="-25000" dirty="0" smtClean="0"/>
              <a:t>3</a:t>
            </a:r>
            <a:r>
              <a:rPr lang="cs-CZ" dirty="0" smtClean="0"/>
              <a:t> → 3Cu + 3H</a:t>
            </a:r>
            <a:r>
              <a:rPr lang="cs-CZ" baseline="-25000" dirty="0" smtClean="0"/>
              <a:t>2</a:t>
            </a:r>
            <a:r>
              <a:rPr lang="cs-CZ" dirty="0" smtClean="0"/>
              <a:t>O + N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CuO</a:t>
            </a:r>
            <a:r>
              <a:rPr lang="cs-CZ" dirty="0" smtClean="0"/>
              <a:t> + NH</a:t>
            </a:r>
            <a:r>
              <a:rPr lang="cs-CZ" baseline="-25000" dirty="0" smtClean="0"/>
              <a:t>3</a:t>
            </a:r>
            <a:r>
              <a:rPr lang="cs-CZ" dirty="0" smtClean="0"/>
              <a:t> → </a:t>
            </a:r>
            <a:r>
              <a:rPr lang="cs-CZ" dirty="0" err="1" smtClean="0"/>
              <a:t>Cu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 + N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6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10. </a:t>
            </a:r>
            <a:r>
              <a:rPr lang="cs-CZ" dirty="0" smtClean="0">
                <a:solidFill>
                  <a:schemeClr val="bg1"/>
                </a:solidFill>
              </a:rPr>
              <a:t>zinek + síra → sulfid </a:t>
            </a:r>
            <a:r>
              <a:rPr lang="cs-CZ" dirty="0" smtClean="0">
                <a:solidFill>
                  <a:schemeClr val="bg1"/>
                </a:solidFill>
              </a:rPr>
              <a:t>zinečnatý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Zn</a:t>
            </a:r>
            <a:r>
              <a:rPr lang="cs-CZ" dirty="0" smtClean="0"/>
              <a:t> + S → </a:t>
            </a:r>
            <a:r>
              <a:rPr lang="cs-CZ" dirty="0" err="1" smtClean="0"/>
              <a:t>ZnS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66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742955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11. oxid </a:t>
            </a:r>
            <a:r>
              <a:rPr lang="cs-CZ" dirty="0" smtClean="0">
                <a:solidFill>
                  <a:schemeClr val="bg1"/>
                </a:solidFill>
              </a:rPr>
              <a:t>zinečnatý + kyselina chlorovodíková → chlorid zinečnatý + voda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7429552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ZnO</a:t>
            </a:r>
            <a:r>
              <a:rPr lang="cs-CZ" dirty="0" smtClean="0"/>
              <a:t> + </a:t>
            </a:r>
            <a:r>
              <a:rPr lang="cs-CZ" dirty="0" err="1" smtClean="0"/>
              <a:t>HCl</a:t>
            </a:r>
            <a:r>
              <a:rPr lang="cs-CZ" dirty="0" smtClean="0"/>
              <a:t> → ZnCl</a:t>
            </a:r>
            <a:r>
              <a:rPr lang="cs-CZ" baseline="-25000" dirty="0" smtClean="0"/>
              <a:t>2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7429552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ZnO</a:t>
            </a:r>
            <a:r>
              <a:rPr lang="cs-CZ" dirty="0" smtClean="0"/>
              <a:t> + 2HCl → ZnCl</a:t>
            </a:r>
            <a:r>
              <a:rPr lang="cs-CZ" baseline="-25000" dirty="0" smtClean="0"/>
              <a:t>2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74295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74295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7429552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742955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32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12. </a:t>
            </a:r>
            <a:r>
              <a:rPr lang="cs-CZ" dirty="0" smtClean="0">
                <a:solidFill>
                  <a:schemeClr val="bg1"/>
                </a:solidFill>
              </a:rPr>
              <a:t>oxid stříbrný → stříbro + </a:t>
            </a:r>
            <a:r>
              <a:rPr lang="cs-CZ" dirty="0" smtClean="0">
                <a:solidFill>
                  <a:schemeClr val="bg1"/>
                </a:solidFill>
              </a:rPr>
              <a:t>kyslík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Ag</a:t>
            </a:r>
            <a:r>
              <a:rPr lang="cs-CZ" baseline="-25000" dirty="0" smtClean="0"/>
              <a:t>2</a:t>
            </a:r>
            <a:r>
              <a:rPr lang="cs-CZ" dirty="0" smtClean="0"/>
              <a:t>O → </a:t>
            </a:r>
            <a:r>
              <a:rPr lang="cs-CZ" dirty="0" err="1" smtClean="0"/>
              <a:t>Ag</a:t>
            </a:r>
            <a:r>
              <a:rPr lang="cs-CZ" dirty="0" smtClean="0"/>
              <a:t> + 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2Ag</a:t>
            </a:r>
            <a:r>
              <a:rPr lang="cs-CZ" baseline="-25000" dirty="0" smtClean="0"/>
              <a:t>2</a:t>
            </a:r>
            <a:r>
              <a:rPr lang="cs-CZ" dirty="0" smtClean="0"/>
              <a:t>O → 4Ag + O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Ag</a:t>
            </a:r>
            <a:r>
              <a:rPr lang="cs-CZ" baseline="-25000" dirty="0" smtClean="0"/>
              <a:t>2</a:t>
            </a:r>
            <a:r>
              <a:rPr lang="cs-CZ" dirty="0" smtClean="0"/>
              <a:t>O → </a:t>
            </a:r>
            <a:r>
              <a:rPr lang="cs-CZ" dirty="0" err="1" smtClean="0"/>
              <a:t>Ag</a:t>
            </a:r>
            <a:r>
              <a:rPr lang="cs-CZ" dirty="0" smtClean="0"/>
              <a:t> + O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35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714380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13. sulfid </a:t>
            </a:r>
            <a:r>
              <a:rPr lang="cs-CZ" dirty="0" smtClean="0">
                <a:solidFill>
                  <a:schemeClr val="bg1"/>
                </a:solidFill>
              </a:rPr>
              <a:t>zinečnatý + kyslík → oxid zinečnatý + oxid siřičitý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7143800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ZnS</a:t>
            </a:r>
            <a:r>
              <a:rPr lang="cs-CZ" dirty="0" smtClean="0"/>
              <a:t> + </a:t>
            </a:r>
            <a:r>
              <a:rPr lang="cs-CZ" dirty="0" smtClean="0"/>
              <a:t>O </a:t>
            </a:r>
            <a:r>
              <a:rPr lang="cs-CZ" dirty="0" smtClean="0"/>
              <a:t>→ </a:t>
            </a:r>
            <a:r>
              <a:rPr lang="cs-CZ" dirty="0" err="1" smtClean="0"/>
              <a:t>ZnO</a:t>
            </a:r>
            <a:r>
              <a:rPr lang="cs-CZ" dirty="0" smtClean="0"/>
              <a:t> + SO</a:t>
            </a:r>
            <a:r>
              <a:rPr lang="cs-CZ" baseline="-25000" dirty="0" smtClean="0"/>
              <a:t> 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7143800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2ZnS + 3O</a:t>
            </a:r>
            <a:r>
              <a:rPr lang="cs-CZ" baseline="-25000" dirty="0" smtClean="0"/>
              <a:t>2</a:t>
            </a:r>
            <a:r>
              <a:rPr lang="cs-CZ" dirty="0" smtClean="0"/>
              <a:t> → 2ZnO + 2SO</a:t>
            </a:r>
            <a:r>
              <a:rPr lang="cs-CZ" baseline="-25000" dirty="0" smtClean="0"/>
              <a:t> 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7143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7143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7143800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ZnS</a:t>
            </a:r>
            <a:r>
              <a:rPr lang="cs-CZ" dirty="0" smtClean="0"/>
              <a:t> + O</a:t>
            </a:r>
            <a:r>
              <a:rPr lang="cs-CZ" baseline="-25000" dirty="0" smtClean="0"/>
              <a:t>2</a:t>
            </a:r>
            <a:r>
              <a:rPr lang="cs-CZ" dirty="0" smtClean="0"/>
              <a:t> → </a:t>
            </a:r>
            <a:r>
              <a:rPr lang="cs-CZ" dirty="0" err="1" smtClean="0"/>
              <a:t>ZnO</a:t>
            </a:r>
            <a:r>
              <a:rPr lang="cs-CZ" dirty="0" smtClean="0"/>
              <a:t> + SO</a:t>
            </a:r>
            <a:r>
              <a:rPr lang="cs-CZ" baseline="-25000" dirty="0" smtClean="0"/>
              <a:t> 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71438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81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14. </a:t>
            </a:r>
            <a:r>
              <a:rPr lang="cs-CZ" dirty="0" smtClean="0">
                <a:solidFill>
                  <a:schemeClr val="bg1"/>
                </a:solidFill>
              </a:rPr>
              <a:t>oxid rtuťnatý → rtuť + </a:t>
            </a:r>
            <a:r>
              <a:rPr lang="cs-CZ" dirty="0" smtClean="0">
                <a:solidFill>
                  <a:schemeClr val="bg1"/>
                </a:solidFill>
              </a:rPr>
              <a:t>kyslík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HgO</a:t>
            </a:r>
            <a:r>
              <a:rPr lang="cs-CZ" dirty="0" smtClean="0"/>
              <a:t> → </a:t>
            </a:r>
            <a:r>
              <a:rPr lang="cs-CZ" dirty="0" err="1" smtClean="0"/>
              <a:t>Hg</a:t>
            </a:r>
            <a:r>
              <a:rPr lang="cs-CZ" dirty="0" smtClean="0"/>
              <a:t> + 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2HgO → 2Hg + O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HgO</a:t>
            </a:r>
            <a:r>
              <a:rPr lang="cs-CZ" dirty="0" smtClean="0"/>
              <a:t> → </a:t>
            </a:r>
            <a:r>
              <a:rPr lang="cs-CZ" dirty="0" err="1" smtClean="0"/>
              <a:t>Hg</a:t>
            </a:r>
            <a:r>
              <a:rPr lang="cs-CZ" dirty="0" smtClean="0"/>
              <a:t> + O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4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807249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15. </a:t>
            </a:r>
            <a:r>
              <a:rPr lang="cs-CZ" dirty="0" smtClean="0">
                <a:solidFill>
                  <a:schemeClr val="bg1"/>
                </a:solidFill>
              </a:rPr>
              <a:t>kyselina </a:t>
            </a:r>
            <a:r>
              <a:rPr lang="cs-CZ" dirty="0" smtClean="0">
                <a:solidFill>
                  <a:schemeClr val="bg1"/>
                </a:solidFill>
              </a:rPr>
              <a:t>chlorovodíková + oxid manganičitý → chlor + chlorid manganatý + </a:t>
            </a:r>
            <a:r>
              <a:rPr lang="cs-CZ" dirty="0" smtClean="0">
                <a:solidFill>
                  <a:schemeClr val="bg1"/>
                </a:solidFill>
              </a:rPr>
              <a:t>voda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807249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HCl</a:t>
            </a:r>
            <a:r>
              <a:rPr lang="cs-CZ" dirty="0" smtClean="0"/>
              <a:t> + MnO</a:t>
            </a:r>
            <a:r>
              <a:rPr lang="cs-CZ" baseline="-25000" dirty="0" smtClean="0"/>
              <a:t>2</a:t>
            </a:r>
            <a:r>
              <a:rPr lang="cs-CZ" dirty="0" smtClean="0"/>
              <a:t> → </a:t>
            </a:r>
            <a:r>
              <a:rPr lang="cs-CZ" dirty="0" smtClean="0"/>
              <a:t>Cl </a:t>
            </a:r>
            <a:r>
              <a:rPr lang="cs-CZ" dirty="0" smtClean="0"/>
              <a:t>+ MnCl</a:t>
            </a:r>
            <a:r>
              <a:rPr lang="cs-CZ" baseline="-25000" dirty="0" smtClean="0"/>
              <a:t>2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807249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4HCl + MnO</a:t>
            </a:r>
            <a:r>
              <a:rPr lang="cs-CZ" baseline="-25000" dirty="0" smtClean="0"/>
              <a:t>2</a:t>
            </a:r>
            <a:r>
              <a:rPr lang="cs-CZ" dirty="0" smtClean="0"/>
              <a:t> → Cl</a:t>
            </a:r>
            <a:r>
              <a:rPr lang="cs-CZ" baseline="-25000" dirty="0" smtClean="0"/>
              <a:t>2</a:t>
            </a:r>
            <a:r>
              <a:rPr lang="cs-CZ" dirty="0" smtClean="0"/>
              <a:t> + MnCl</a:t>
            </a:r>
            <a:r>
              <a:rPr lang="cs-CZ" baseline="-25000" dirty="0" smtClean="0"/>
              <a:t>2</a:t>
            </a:r>
            <a:r>
              <a:rPr lang="cs-CZ" dirty="0" smtClean="0"/>
              <a:t> +2H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807249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807249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807249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HCl</a:t>
            </a:r>
            <a:r>
              <a:rPr lang="cs-CZ" dirty="0" smtClean="0"/>
              <a:t> + MnO</a:t>
            </a:r>
            <a:r>
              <a:rPr lang="cs-CZ" baseline="-25000" dirty="0" smtClean="0"/>
              <a:t>2</a:t>
            </a:r>
            <a:r>
              <a:rPr lang="cs-CZ" dirty="0" smtClean="0"/>
              <a:t> → Cl</a:t>
            </a:r>
            <a:r>
              <a:rPr lang="cs-CZ" baseline="-25000" dirty="0" smtClean="0"/>
              <a:t>2</a:t>
            </a:r>
            <a:r>
              <a:rPr lang="cs-CZ" dirty="0" smtClean="0"/>
              <a:t> + MnCl</a:t>
            </a:r>
            <a:r>
              <a:rPr lang="cs-CZ" baseline="-25000" dirty="0" smtClean="0"/>
              <a:t>2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807249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87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5"/>
            <a:ext cx="585791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1. </a:t>
            </a:r>
            <a:r>
              <a:rPr lang="cs-CZ" dirty="0" smtClean="0">
                <a:solidFill>
                  <a:schemeClr val="bg1"/>
                </a:solidFill>
              </a:rPr>
              <a:t>oxid železitý + hliník → oxid hlinitý + železo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646331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Fe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 </a:t>
            </a:r>
            <a:r>
              <a:rPr lang="cs-CZ" dirty="0" smtClean="0"/>
              <a:t>+ </a:t>
            </a:r>
            <a:r>
              <a:rPr lang="cs-CZ" dirty="0" err="1" smtClean="0"/>
              <a:t>Al</a:t>
            </a:r>
            <a:r>
              <a:rPr lang="cs-CZ" dirty="0" smtClean="0"/>
              <a:t> → Al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Fe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Fe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 </a:t>
            </a:r>
            <a:r>
              <a:rPr lang="cs-CZ" dirty="0" smtClean="0"/>
              <a:t>+ 2Al → Al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</a:t>
            </a:r>
            <a:r>
              <a:rPr lang="cs-CZ" dirty="0" smtClean="0"/>
              <a:t> + </a:t>
            </a:r>
            <a:r>
              <a:rPr lang="cs-CZ" dirty="0" smtClean="0"/>
              <a:t>2Fe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4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5"/>
            <a:ext cx="585791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2. </a:t>
            </a:r>
            <a:r>
              <a:rPr lang="cs-CZ" dirty="0" smtClean="0">
                <a:solidFill>
                  <a:schemeClr val="bg1"/>
                </a:solidFill>
              </a:rPr>
              <a:t>oxid chromitý + hliník → oxid hlinitý + </a:t>
            </a:r>
            <a:r>
              <a:rPr lang="cs-CZ" dirty="0" smtClean="0">
                <a:solidFill>
                  <a:schemeClr val="bg1"/>
                </a:solidFill>
              </a:rPr>
              <a:t>chrom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Cr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 </a:t>
            </a:r>
            <a:r>
              <a:rPr lang="cs-CZ" dirty="0" smtClean="0"/>
              <a:t>+ </a:t>
            </a:r>
            <a:r>
              <a:rPr lang="cs-CZ" dirty="0" err="1" smtClean="0"/>
              <a:t>Al</a:t>
            </a:r>
            <a:r>
              <a:rPr lang="cs-CZ" dirty="0" smtClean="0"/>
              <a:t> → Al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Cr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Cr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 </a:t>
            </a:r>
            <a:r>
              <a:rPr lang="cs-CZ" dirty="0" smtClean="0"/>
              <a:t>+ 2Al → Al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</a:t>
            </a:r>
            <a:r>
              <a:rPr lang="cs-CZ" dirty="0" smtClean="0"/>
              <a:t> + 2Cr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4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3. </a:t>
            </a:r>
            <a:r>
              <a:rPr lang="cs-CZ" dirty="0" smtClean="0">
                <a:solidFill>
                  <a:schemeClr val="bg1"/>
                </a:solidFill>
              </a:rPr>
              <a:t>oxid chromitý + křemík → oxid křemičitý + </a:t>
            </a:r>
            <a:r>
              <a:rPr lang="cs-CZ" dirty="0" smtClean="0">
                <a:solidFill>
                  <a:schemeClr val="bg1"/>
                </a:solidFill>
              </a:rPr>
              <a:t>chrom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Cr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 </a:t>
            </a:r>
            <a:r>
              <a:rPr lang="cs-CZ" dirty="0" smtClean="0"/>
              <a:t>+ Si → SiO</a:t>
            </a:r>
            <a:r>
              <a:rPr lang="cs-CZ" baseline="-25000" dirty="0" smtClean="0"/>
              <a:t>2</a:t>
            </a:r>
            <a:r>
              <a:rPr lang="cs-CZ" dirty="0" smtClean="0"/>
              <a:t> + </a:t>
            </a:r>
            <a:r>
              <a:rPr lang="cs-CZ" dirty="0" err="1" smtClean="0"/>
              <a:t>Cr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2Cr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3 </a:t>
            </a:r>
            <a:r>
              <a:rPr lang="cs-CZ" dirty="0" smtClean="0"/>
              <a:t>+ 3Si → 3SiO</a:t>
            </a:r>
            <a:r>
              <a:rPr lang="cs-CZ" baseline="-25000" dirty="0" smtClean="0"/>
              <a:t>2</a:t>
            </a:r>
            <a:r>
              <a:rPr lang="cs-CZ" dirty="0" smtClean="0"/>
              <a:t> + 4Cr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4. </a:t>
            </a:r>
            <a:r>
              <a:rPr lang="cs-CZ" dirty="0" smtClean="0">
                <a:solidFill>
                  <a:schemeClr val="bg1"/>
                </a:solidFill>
              </a:rPr>
              <a:t>železo + chlor → chlorid </a:t>
            </a:r>
            <a:r>
              <a:rPr lang="cs-CZ" dirty="0" smtClean="0">
                <a:solidFill>
                  <a:schemeClr val="bg1"/>
                </a:solidFill>
              </a:rPr>
              <a:t>železitý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Fe</a:t>
            </a:r>
            <a:r>
              <a:rPr lang="cs-CZ" dirty="0" smtClean="0"/>
              <a:t> + </a:t>
            </a:r>
            <a:r>
              <a:rPr lang="cs-CZ" dirty="0" smtClean="0"/>
              <a:t>Cl </a:t>
            </a:r>
            <a:r>
              <a:rPr lang="cs-CZ" dirty="0" smtClean="0"/>
              <a:t>→ FeCl</a:t>
            </a:r>
            <a:r>
              <a:rPr lang="cs-CZ" baseline="-25000" dirty="0" smtClean="0"/>
              <a:t>3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2Fe + 3Cl</a:t>
            </a:r>
            <a:r>
              <a:rPr lang="cs-CZ" baseline="-25000" dirty="0" smtClean="0"/>
              <a:t>2</a:t>
            </a:r>
            <a:r>
              <a:rPr lang="cs-CZ" dirty="0" smtClean="0"/>
              <a:t> → 2FeCl</a:t>
            </a:r>
            <a:r>
              <a:rPr lang="cs-CZ" baseline="-25000" dirty="0" smtClean="0"/>
              <a:t>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Fe</a:t>
            </a:r>
            <a:r>
              <a:rPr lang="cs-CZ" dirty="0" smtClean="0"/>
              <a:t> + Cl</a:t>
            </a:r>
            <a:r>
              <a:rPr lang="cs-CZ" baseline="-25000" dirty="0" smtClean="0"/>
              <a:t>2</a:t>
            </a:r>
            <a:r>
              <a:rPr lang="cs-CZ" dirty="0" smtClean="0"/>
              <a:t> → FeCl</a:t>
            </a:r>
            <a:r>
              <a:rPr lang="cs-CZ" baseline="-25000" dirty="0" smtClean="0"/>
              <a:t>3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</a:t>
            </a:r>
            <a:r>
              <a:rPr 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85791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5. </a:t>
            </a:r>
            <a:r>
              <a:rPr lang="cs-CZ" dirty="0" smtClean="0">
                <a:solidFill>
                  <a:schemeClr val="bg1"/>
                </a:solidFill>
              </a:rPr>
              <a:t>železo + síra → sulfid železnatý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Fe</a:t>
            </a:r>
            <a:r>
              <a:rPr lang="cs-CZ" dirty="0" smtClean="0"/>
              <a:t> + S → </a:t>
            </a:r>
            <a:r>
              <a:rPr lang="cs-CZ" dirty="0" err="1" smtClean="0"/>
              <a:t>FeS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757242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6. sulfid železnatý + kyselina chlorovodíková → </a:t>
            </a:r>
            <a:r>
              <a:rPr lang="cs-CZ" dirty="0" err="1" smtClean="0">
                <a:solidFill>
                  <a:schemeClr val="bg1"/>
                </a:solidFill>
              </a:rPr>
              <a:t>sulfan</a:t>
            </a:r>
            <a:r>
              <a:rPr lang="cs-CZ" dirty="0" smtClean="0">
                <a:solidFill>
                  <a:schemeClr val="bg1"/>
                </a:solidFill>
              </a:rPr>
              <a:t> + chlorid železnatý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FeS</a:t>
            </a:r>
            <a:r>
              <a:rPr lang="cs-CZ" dirty="0" smtClean="0"/>
              <a:t> + </a:t>
            </a:r>
            <a:r>
              <a:rPr lang="cs-CZ" dirty="0" err="1" smtClean="0"/>
              <a:t>HCl</a:t>
            </a:r>
            <a:r>
              <a:rPr lang="cs-CZ" dirty="0" smtClean="0"/>
              <a:t> → H</a:t>
            </a:r>
            <a:r>
              <a:rPr lang="cs-CZ" baseline="-25000" dirty="0" smtClean="0"/>
              <a:t>2</a:t>
            </a:r>
            <a:r>
              <a:rPr lang="cs-CZ" dirty="0" smtClean="0"/>
              <a:t>S + FeCl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FeS</a:t>
            </a:r>
            <a:r>
              <a:rPr lang="cs-CZ" dirty="0" smtClean="0"/>
              <a:t> + 2HCl → H</a:t>
            </a:r>
            <a:r>
              <a:rPr lang="cs-CZ" baseline="-25000" dirty="0" smtClean="0"/>
              <a:t>2</a:t>
            </a:r>
            <a:r>
              <a:rPr lang="cs-CZ" dirty="0" smtClean="0"/>
              <a:t>S + FeCl</a:t>
            </a:r>
            <a:r>
              <a:rPr lang="cs-CZ" baseline="-25000" dirty="0" smtClean="0"/>
              <a:t>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857916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8579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438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7. </a:t>
            </a:r>
            <a:r>
              <a:rPr lang="cs-CZ" dirty="0" smtClean="0">
                <a:solidFill>
                  <a:schemeClr val="bg1"/>
                </a:solidFill>
              </a:rPr>
              <a:t>sulfid olovnatý + kyslík → oxid olovnatý + oxid </a:t>
            </a:r>
            <a:r>
              <a:rPr lang="cs-CZ" dirty="0" smtClean="0">
                <a:solidFill>
                  <a:schemeClr val="bg1"/>
                </a:solidFill>
              </a:rPr>
              <a:t>siřičitý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PbS</a:t>
            </a:r>
            <a:r>
              <a:rPr lang="cs-CZ" dirty="0" smtClean="0"/>
              <a:t> + </a:t>
            </a:r>
            <a:r>
              <a:rPr lang="cs-CZ" dirty="0" smtClean="0"/>
              <a:t>O </a:t>
            </a:r>
            <a:r>
              <a:rPr lang="cs-CZ" dirty="0" smtClean="0"/>
              <a:t>→ </a:t>
            </a:r>
            <a:r>
              <a:rPr lang="cs-CZ" dirty="0" err="1" smtClean="0"/>
              <a:t>PbO</a:t>
            </a:r>
            <a:r>
              <a:rPr lang="cs-CZ" dirty="0" smtClean="0"/>
              <a:t> + SO</a:t>
            </a:r>
            <a:r>
              <a:rPr lang="cs-CZ" baseline="-25000" dirty="0" smtClean="0"/>
              <a:t> 2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2PbS + 3O</a:t>
            </a:r>
            <a:r>
              <a:rPr lang="cs-CZ" baseline="-25000" dirty="0" smtClean="0"/>
              <a:t>2</a:t>
            </a:r>
            <a:r>
              <a:rPr lang="cs-CZ" dirty="0" smtClean="0"/>
              <a:t> → 2PbO + 2SO</a:t>
            </a:r>
            <a:r>
              <a:rPr lang="cs-CZ" baseline="-25000" dirty="0" smtClean="0"/>
              <a:t> 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PbS</a:t>
            </a:r>
            <a:r>
              <a:rPr lang="cs-CZ" dirty="0" smtClean="0"/>
              <a:t> + O</a:t>
            </a:r>
            <a:r>
              <a:rPr lang="cs-CZ" baseline="-25000" dirty="0" smtClean="0"/>
              <a:t>2</a:t>
            </a:r>
            <a:r>
              <a:rPr lang="cs-CZ" dirty="0" smtClean="0"/>
              <a:t> → </a:t>
            </a:r>
            <a:r>
              <a:rPr lang="cs-CZ" dirty="0" err="1" smtClean="0"/>
              <a:t>PbO</a:t>
            </a:r>
            <a:r>
              <a:rPr lang="cs-CZ" dirty="0" smtClean="0"/>
              <a:t> + SO</a:t>
            </a:r>
            <a:r>
              <a:rPr lang="cs-CZ" baseline="-25000" dirty="0" smtClean="0"/>
              <a:t> 2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3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857364"/>
            <a:ext cx="594588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8. </a:t>
            </a:r>
            <a:r>
              <a:rPr lang="cs-CZ" dirty="0" smtClean="0">
                <a:solidFill>
                  <a:schemeClr val="bg1"/>
                </a:solidFill>
              </a:rPr>
              <a:t>oxid měďnatý + vodík → měď + voda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14348" y="2714620"/>
            <a:ext cx="5945884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err="1" smtClean="0"/>
              <a:t>CuO</a:t>
            </a:r>
            <a:r>
              <a:rPr lang="cs-CZ" dirty="0" smtClean="0"/>
              <a:t> + </a:t>
            </a:r>
            <a:r>
              <a:rPr lang="cs-CZ" dirty="0" smtClean="0"/>
              <a:t>H </a:t>
            </a:r>
            <a:r>
              <a:rPr lang="cs-CZ" dirty="0" smtClean="0"/>
              <a:t>→ </a:t>
            </a:r>
            <a:r>
              <a:rPr lang="cs-CZ" dirty="0" err="1" smtClean="0"/>
              <a:t>Cu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4348" y="4429132"/>
            <a:ext cx="5857916" cy="369332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/>
              <a:t>Bez změny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4348" y="2285992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 Zapiš značky a vzorce: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14348" y="3143248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Doplň „malé“ dvojky: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4348" y="3571876"/>
            <a:ext cx="5945884" cy="369332"/>
          </a:xfrm>
          <a:prstGeom prst="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CuO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 → </a:t>
            </a:r>
            <a:r>
              <a:rPr lang="cs-CZ" dirty="0" err="1" smtClean="0"/>
              <a:t>Cu</a:t>
            </a:r>
            <a:r>
              <a:rPr lang="cs-CZ" dirty="0" smtClean="0"/>
              <a:t> + 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14348" y="4000504"/>
            <a:ext cx="594588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vyčísli:</a:t>
            </a:r>
            <a:endParaRPr lang="cs-CZ" dirty="0"/>
          </a:p>
        </p:txBody>
      </p:sp>
      <p:sp>
        <p:nvSpPr>
          <p:cNvPr id="12" name="Zástupný symbol pro zápatí 12"/>
          <p:cNvSpPr>
            <a:spLocks noGrp="1"/>
          </p:cNvSpPr>
          <p:nvPr>
            <p:ph type="ftr" sz="quarter" idx="11"/>
          </p:nvPr>
        </p:nvSpPr>
        <p:spPr>
          <a:xfrm>
            <a:off x="714348" y="642918"/>
            <a:ext cx="3500462" cy="365125"/>
          </a:xfrm>
        </p:spPr>
        <p:txBody>
          <a:bodyPr/>
          <a:lstStyle/>
          <a:p>
            <a:pPr algn="l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</a:rPr>
              <a:t>Zapiš rovnice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2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867</Words>
  <Application>Microsoft Office PowerPoint</Application>
  <PresentationFormat>Předvádění na obrazovce (4:3)</PresentationFormat>
  <Paragraphs>153</Paragraphs>
  <Slides>16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SPŠ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Iveta.B</dc:creator>
  <cp:lastModifiedBy>Iveta.B</cp:lastModifiedBy>
  <cp:revision>69</cp:revision>
  <dcterms:created xsi:type="dcterms:W3CDTF">2012-10-23T11:28:06Z</dcterms:created>
  <dcterms:modified xsi:type="dcterms:W3CDTF">2013-04-03T11:52:21Z</dcterms:modified>
</cp:coreProperties>
</file>