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81" r:id="rId4"/>
    <p:sldId id="283" r:id="rId5"/>
    <p:sldId id="284" r:id="rId6"/>
    <p:sldId id="285" r:id="rId7"/>
    <p:sldId id="286" r:id="rId8"/>
    <p:sldId id="27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F17F9-3633-460A-B070-C35DD82F6AF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Neuron_Hand-tuned.svg" TargetMode="External"/><Relationship Id="rId2" Type="http://schemas.openxmlformats.org/officeDocument/2006/relationships/hyperlink" Target="http://http/cs.wikipedia.org/wiki/Soubor:Nervous_system_diagram.png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cs.wikipedia.org/wiki/Soubor:Gehirn,_medial_-_beschriftet_lat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74294338"/>
              </p:ext>
            </p:extLst>
          </p:nvPr>
        </p:nvGraphicFramePr>
        <p:xfrm>
          <a:off x="1436942" y="2780928"/>
          <a:ext cx="6302808" cy="314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Nervová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 soustava 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GOJ_BIO_01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CNS,</a:t>
                      </a:r>
                      <a:r>
                        <a:rPr lang="cs-CZ" sz="1400" baseline="0" dirty="0" smtClean="0">
                          <a:latin typeface="Calibri" pitchFamily="34" charset="0"/>
                          <a:cs typeface="Calibri" pitchFamily="34" charset="0"/>
                        </a:rPr>
                        <a:t> Mozek, Mícha, Periferní nervy, Neuron</a:t>
                      </a:r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1357298"/>
            <a:ext cx="7672414" cy="287544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700" b="1" dirty="0" smtClean="0"/>
              <a:t>Nervová soustava </a:t>
            </a:r>
            <a:r>
              <a:rPr lang="cs-CZ" sz="6600" b="1" dirty="0" smtClean="0"/>
              <a:t/>
            </a:r>
            <a:br>
              <a:rPr lang="cs-CZ" sz="6600" b="1" dirty="0" smtClean="0"/>
            </a:b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85750" y="1857375"/>
            <a:ext cx="4570413" cy="4572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sz="4000" kern="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4000" kern="0" dirty="0" smtClean="0"/>
              <a:t>Mozek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4000" kern="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4000" kern="0" dirty="0" smtClean="0"/>
              <a:t>Mícha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4000" kern="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4000" kern="0" dirty="0" smtClean="0"/>
              <a:t>Periferní nervy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4313" y="428625"/>
            <a:ext cx="7929562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Centrální nervová soustava  CNS</a:t>
            </a:r>
          </a:p>
        </p:txBody>
      </p:sp>
      <p:pic>
        <p:nvPicPr>
          <p:cNvPr id="68610" name="Picture 2" descr="Soubor:Nervous system diagr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285860"/>
            <a:ext cx="3100385" cy="5116063"/>
          </a:xfrm>
          <a:prstGeom prst="rect">
            <a:avLst/>
          </a:prstGeom>
          <a:noFill/>
        </p:spPr>
      </p:pic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4000496" y="6072206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58775" y="368300"/>
            <a:ext cx="8229600" cy="7921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4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NERVOVÁ SOUSTAVA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85720" y="1638300"/>
            <a:ext cx="8001024" cy="464822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itchFamily="34" charset="0"/>
              <a:buChar char="•"/>
              <a:defRPr/>
            </a:pPr>
            <a:r>
              <a:rPr lang="cs-CZ" sz="2800" kern="0" dirty="0" smtClean="0"/>
              <a:t>nervy prochází celým tělem a nesou informace do mozku a zase zpátky</a:t>
            </a:r>
          </a:p>
          <a:p>
            <a:pPr>
              <a:buFont typeface="Wingdings" pitchFamily="2" charset="2"/>
              <a:buNone/>
              <a:defRPr/>
            </a:pPr>
            <a:endParaRPr lang="cs-CZ" sz="2800" kern="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800" dirty="0" smtClean="0"/>
              <a:t>slouží k zachycení a zpracování podnětů působících na organismus a zajištění odpovídající reakce na ně </a:t>
            </a:r>
          </a:p>
          <a:p>
            <a:pPr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800" dirty="0" smtClean="0"/>
              <a:t>zajišťuje nervové řízení lidského těla, které vyžaduje rychlou koordinovanou reakci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i="1" kern="0" dirty="0" smtClean="0"/>
          </a:p>
          <a:p>
            <a:pPr eaLnBrk="1" hangingPunct="1">
              <a:buFontTx/>
              <a:buNone/>
              <a:defRPr/>
            </a:pPr>
            <a:endParaRPr lang="cs-CZ" sz="2800" kern="0" dirty="0" smtClean="0"/>
          </a:p>
          <a:p>
            <a:pPr eaLnBrk="1" hangingPunct="1">
              <a:buFontTx/>
              <a:buNone/>
              <a:defRPr/>
            </a:pPr>
            <a:endParaRPr lang="cs-CZ" sz="2800" kern="0" dirty="0" smtClean="0"/>
          </a:p>
          <a:p>
            <a:pPr eaLnBrk="1" hangingPunct="1">
              <a:buFontTx/>
              <a:buNone/>
              <a:defRPr/>
            </a:pPr>
            <a:endParaRPr lang="cs-CZ" sz="2800" kern="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58775" y="368300"/>
            <a:ext cx="8229600" cy="7921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4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Neuron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358775" y="1304925"/>
            <a:ext cx="8142315" cy="283845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itchFamily="34" charset="0"/>
              <a:buChar char="•"/>
              <a:defRPr/>
            </a:pPr>
            <a:r>
              <a:rPr lang="cs-CZ" sz="2000" dirty="0" smtClean="0"/>
              <a:t>nervová buňka, je základní funkční jednotka nervové tkáně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j</a:t>
            </a:r>
            <a:r>
              <a:rPr lang="cs-CZ" sz="2000" dirty="0" smtClean="0"/>
              <a:t>sou to vysoce specializované buňky, schopné přijmout, vést, zpracovat a odpovědět na speciální signály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p</a:t>
            </a:r>
            <a:r>
              <a:rPr lang="cs-CZ" sz="2000" dirty="0" smtClean="0"/>
              <a:t>řenáší a zpracovávají informace z vnitřního i vnějšího prostředí a tím podmiňují schopnost organismu na ně reagovat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000" i="1" kern="0" dirty="0" smtClean="0"/>
          </a:p>
          <a:p>
            <a:pPr eaLnBrk="1" hangingPunct="1">
              <a:buFontTx/>
              <a:buNone/>
              <a:defRPr/>
            </a:pPr>
            <a:endParaRPr lang="cs-CZ" sz="2800" kern="0" dirty="0" smtClean="0"/>
          </a:p>
          <a:p>
            <a:pPr eaLnBrk="1" hangingPunct="1">
              <a:buFontTx/>
              <a:buNone/>
              <a:defRPr/>
            </a:pPr>
            <a:endParaRPr lang="cs-CZ" sz="2800" kern="0" dirty="0" smtClean="0"/>
          </a:p>
          <a:p>
            <a:pPr eaLnBrk="1" hangingPunct="1">
              <a:buFontTx/>
              <a:buNone/>
              <a:defRPr/>
            </a:pPr>
            <a:endParaRPr lang="cs-CZ" sz="2800" kern="0" dirty="0" smtClean="0"/>
          </a:p>
        </p:txBody>
      </p:sp>
      <p:pic>
        <p:nvPicPr>
          <p:cNvPr id="6148" name="Picture 6" descr="https://encrypted-tbn0.gstatic.com/images?q=tbn:ANd9GcSLn9xRK6DhIsqeGHMTA6PbLy2jNZG_DjuuFNSQ18RmGvC4nCwtI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857628"/>
            <a:ext cx="4815534" cy="258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857224" y="6215082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2.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LIDSKÝ MOZEK (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Encephalon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571612"/>
            <a:ext cx="8278812" cy="467995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cs-CZ" sz="2000" dirty="0" smtClean="0"/>
              <a:t>je řídící orgán nervové soustavy člověka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ř</a:t>
            </a:r>
            <a:r>
              <a:rPr lang="cs-CZ" sz="2000" dirty="0" smtClean="0"/>
              <a:t>ídí a kontroluje veškeré tělesné funkce, jako je činnost srdce, trávení, pohyb, řeč, ale i samotné myšlení, paměť či vnímání emocí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 smtClean="0"/>
              <a:t>má objem </a:t>
            </a:r>
            <a:r>
              <a:rPr lang="cs-CZ" sz="2000" smtClean="0"/>
              <a:t>asi 1500 </a:t>
            </a:r>
            <a:r>
              <a:rPr lang="cs-CZ" sz="2000" dirty="0" smtClean="0"/>
              <a:t>cm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a váží přibližně 1300-1400 g,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/>
              <a:t>	</a:t>
            </a:r>
            <a:r>
              <a:rPr lang="cs-CZ" sz="2000" dirty="0" smtClean="0"/>
              <a:t>což je asi 2 % lidské váhy 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o</a:t>
            </a:r>
            <a:r>
              <a:rPr lang="cs-CZ" sz="2000" dirty="0" smtClean="0"/>
              <a:t>bsahuje asi 50–100 miliard neuronů, z nichž asi 10 % jsou pyramidální buňky v mozkové kůře. 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 smtClean="0"/>
              <a:t>Mezi nervovými buňkami existuje až biliarda synaptických spojení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000" i="1" dirty="0" smtClean="0"/>
          </a:p>
          <a:p>
            <a:pPr eaLnBrk="1" hangingPunct="1">
              <a:buFontTx/>
              <a:buNone/>
              <a:defRPr/>
            </a:pPr>
            <a:endParaRPr lang="cs-CZ" sz="2800" dirty="0" smtClean="0"/>
          </a:p>
          <a:p>
            <a:pPr eaLnBrk="1" hangingPunct="1">
              <a:buFontTx/>
              <a:buNone/>
              <a:defRPr/>
            </a:pPr>
            <a:endParaRPr lang="cs-CZ" sz="2800" dirty="0" smtClean="0"/>
          </a:p>
          <a:p>
            <a:pPr eaLnBrk="1" hangingPunct="1"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2844" y="1817687"/>
            <a:ext cx="5688013" cy="468314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itchFamily="34" charset="0"/>
              <a:buChar char="•"/>
              <a:defRPr/>
            </a:pPr>
            <a:r>
              <a:rPr lang="cs-CZ" sz="2000" dirty="0" smtClean="0"/>
              <a:t>Prodloužená mícha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/>
              <a:t>	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i="1" dirty="0" err="1"/>
              <a:t>medulla</a:t>
            </a:r>
            <a:r>
              <a:rPr lang="cs-CZ" sz="2000" i="1" dirty="0"/>
              <a:t> </a:t>
            </a:r>
            <a:r>
              <a:rPr lang="cs-CZ" sz="2000" i="1" dirty="0" err="1"/>
              <a:t>oblongata</a:t>
            </a:r>
            <a:r>
              <a:rPr lang="cs-CZ" sz="2000" dirty="0" smtClean="0"/>
              <a:t>) </a:t>
            </a: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 smtClean="0"/>
              <a:t>Varolův </a:t>
            </a:r>
            <a:r>
              <a:rPr lang="cs-CZ" sz="2000" dirty="0"/>
              <a:t>most </a:t>
            </a:r>
            <a:endParaRPr lang="cs-CZ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i="1" dirty="0"/>
              <a:t>	</a:t>
            </a:r>
            <a:r>
              <a:rPr lang="cs-CZ" sz="2000" i="1" dirty="0" smtClean="0"/>
              <a:t>(pons </a:t>
            </a:r>
            <a:r>
              <a:rPr lang="cs-CZ" sz="2000" i="1" dirty="0" err="1" smtClean="0"/>
              <a:t>Varoli</a:t>
            </a:r>
            <a:r>
              <a:rPr lang="cs-CZ" sz="2000" i="1" dirty="0" smtClean="0"/>
              <a:t>)</a:t>
            </a: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 smtClean="0"/>
              <a:t>Střední </a:t>
            </a:r>
            <a:r>
              <a:rPr lang="cs-CZ" sz="2000" dirty="0"/>
              <a:t>mozek </a:t>
            </a:r>
            <a:endParaRPr lang="cs-CZ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i="1" dirty="0"/>
              <a:t>	</a:t>
            </a:r>
            <a:r>
              <a:rPr lang="cs-CZ" sz="2000" i="1" dirty="0" smtClean="0"/>
              <a:t>(</a:t>
            </a:r>
            <a:r>
              <a:rPr lang="cs-CZ" sz="2000" i="1" dirty="0" err="1"/>
              <a:t>mesencephalon</a:t>
            </a:r>
            <a:r>
              <a:rPr lang="cs-CZ" sz="2000" i="1" dirty="0" smtClean="0"/>
              <a:t>)</a:t>
            </a: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 smtClean="0"/>
              <a:t>Mozeček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i="1" dirty="0"/>
              <a:t>	</a:t>
            </a:r>
            <a:r>
              <a:rPr lang="cs-CZ" sz="2000" i="1" dirty="0" smtClean="0"/>
              <a:t>(cerebellum)</a:t>
            </a: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 smtClean="0"/>
              <a:t>Mezimozek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i="1" dirty="0"/>
              <a:t>	</a:t>
            </a:r>
            <a:r>
              <a:rPr lang="cs-CZ" sz="2000" i="1" dirty="0" smtClean="0"/>
              <a:t>(</a:t>
            </a:r>
            <a:r>
              <a:rPr lang="cs-CZ" sz="2000" i="1" dirty="0" err="1"/>
              <a:t>diencephalon</a:t>
            </a:r>
            <a:r>
              <a:rPr lang="cs-CZ" sz="2000" i="1" dirty="0"/>
              <a:t>) </a:t>
            </a: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K</a:t>
            </a:r>
            <a:r>
              <a:rPr lang="cs-CZ" sz="2000" dirty="0" smtClean="0"/>
              <a:t>oncový </a:t>
            </a:r>
            <a:r>
              <a:rPr lang="cs-CZ" sz="2000" dirty="0"/>
              <a:t>mozek </a:t>
            </a:r>
            <a:endParaRPr lang="cs-CZ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i="1" dirty="0"/>
              <a:t>	</a:t>
            </a:r>
            <a:r>
              <a:rPr lang="cs-CZ" sz="2000" i="1" dirty="0" smtClean="0"/>
              <a:t>(</a:t>
            </a:r>
            <a:r>
              <a:rPr lang="cs-CZ" sz="2000" i="1" dirty="0" err="1"/>
              <a:t>telencephalon</a:t>
            </a:r>
            <a:r>
              <a:rPr lang="cs-CZ" sz="2000" i="1" dirty="0" smtClean="0"/>
              <a:t>)</a:t>
            </a:r>
            <a:endParaRPr lang="cs-CZ" sz="2800" kern="0" dirty="0" smtClean="0"/>
          </a:p>
          <a:p>
            <a:pPr eaLnBrk="1" hangingPunct="1">
              <a:buFontTx/>
              <a:buNone/>
              <a:defRPr/>
            </a:pPr>
            <a:endParaRPr lang="cs-CZ" sz="2800" kern="0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50825" y="549275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4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mozku:</a:t>
            </a:r>
          </a:p>
        </p:txBody>
      </p:sp>
      <p:pic>
        <p:nvPicPr>
          <p:cNvPr id="71682" name="Picture 2" descr="Soubor:Gehirn, medial - beschriftet lat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714488"/>
            <a:ext cx="5679095" cy="4286280"/>
          </a:xfrm>
          <a:prstGeom prst="rect">
            <a:avLst/>
          </a:prstGeom>
          <a:noFill/>
        </p:spPr>
      </p:pic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6858016" y="6215082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3.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142985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Obr.1. </a:t>
            </a:r>
            <a:r>
              <a:rPr lang="en-US" dirty="0" smtClean="0"/>
              <a:t>A diagram of the Human Nervous </a:t>
            </a:r>
            <a:r>
              <a:rPr lang="en-US" dirty="0" err="1" smtClean="0"/>
              <a:t>systém</a:t>
            </a:r>
            <a:r>
              <a:rPr lang="cs-CZ" dirty="0" smtClean="0"/>
              <a:t>. </a:t>
            </a:r>
            <a:r>
              <a:rPr lang="cs-CZ" dirty="0" smtClean="0">
                <a:latin typeface="Calibri"/>
              </a:rPr>
              <a:t>[</a:t>
            </a:r>
            <a:r>
              <a:rPr lang="cs-CZ" dirty="0" smtClean="0"/>
              <a:t>1-4-2013</a:t>
            </a:r>
            <a:r>
              <a:rPr lang="cs-CZ" dirty="0" smtClean="0">
                <a:latin typeface="Calibri"/>
              </a:rPr>
              <a:t>],  </a:t>
            </a:r>
            <a:r>
              <a:rPr lang="cs-CZ" dirty="0" smtClean="0">
                <a:hlinkClick r:id="rId2"/>
              </a:rPr>
              <a:t>http://cs.wikipedia.org/wiki/Soubor:Nervous_system_diagram.png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 </a:t>
            </a:r>
          </a:p>
          <a:p>
            <a:pPr>
              <a:defRPr/>
            </a:pPr>
            <a:r>
              <a:rPr lang="cs-CZ" dirty="0" smtClean="0"/>
              <a:t>Obr.2. Neuron </a:t>
            </a:r>
            <a:r>
              <a:rPr lang="cs-CZ" dirty="0" err="1" smtClean="0"/>
              <a:t>Hand</a:t>
            </a:r>
            <a:r>
              <a:rPr lang="cs-CZ" dirty="0" smtClean="0"/>
              <a:t>-</a:t>
            </a:r>
            <a:r>
              <a:rPr lang="cs-CZ" dirty="0" err="1" smtClean="0"/>
              <a:t>tuned</a:t>
            </a:r>
            <a:r>
              <a:rPr lang="cs-CZ" dirty="0" smtClean="0"/>
              <a:t>, Quasar </a:t>
            </a:r>
            <a:r>
              <a:rPr lang="cs-CZ" dirty="0" err="1" smtClean="0"/>
              <a:t>Jarosz</a:t>
            </a:r>
            <a:r>
              <a:rPr lang="cs-CZ" dirty="0" smtClean="0"/>
              <a:t>, </a:t>
            </a:r>
            <a:r>
              <a:rPr lang="cs-CZ" dirty="0" smtClean="0">
                <a:latin typeface="Calibri"/>
              </a:rPr>
              <a:t>[</a:t>
            </a:r>
            <a:r>
              <a:rPr lang="cs-CZ" dirty="0" smtClean="0"/>
              <a:t>1-4-2013</a:t>
            </a:r>
            <a:r>
              <a:rPr lang="cs-CZ" dirty="0" smtClean="0">
                <a:latin typeface="Calibri"/>
              </a:rPr>
              <a:t>],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>
                <a:latin typeface="Calibri"/>
              </a:rPr>
              <a:t>	</a:t>
            </a: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>
                <a:latin typeface="Calibri"/>
              </a:rPr>
              <a:t>,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>
                <a:hlinkClick r:id="rId3"/>
              </a:rPr>
              <a:t>http://cs.wikipedia.org/wiki/Soubor:Neuron_Hand-tuned.svg</a:t>
            </a: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Obr.3. </a:t>
            </a:r>
            <a:r>
              <a:rPr lang="en-US" dirty="0" smtClean="0"/>
              <a:t>Medial view of a halved human brain, labeled in </a:t>
            </a:r>
            <a:r>
              <a:rPr lang="en-US" dirty="0" err="1" smtClean="0"/>
              <a:t>latin</a:t>
            </a:r>
            <a:r>
              <a:rPr lang="en-US" dirty="0" smtClean="0"/>
              <a:t>.</a:t>
            </a:r>
            <a:r>
              <a:rPr lang="cs-CZ" dirty="0" smtClean="0"/>
              <a:t>, </a:t>
            </a:r>
            <a:r>
              <a:rPr lang="cs-CZ" dirty="0" err="1" smtClean="0"/>
              <a:t>NEUROtiker</a:t>
            </a:r>
            <a:r>
              <a:rPr lang="cs-CZ" dirty="0" smtClean="0"/>
              <a:t>, </a:t>
            </a:r>
          </a:p>
          <a:p>
            <a:pPr>
              <a:defRPr/>
            </a:pPr>
            <a:r>
              <a:rPr lang="cs-CZ" dirty="0" smtClean="0">
                <a:latin typeface="Calibri"/>
              </a:rPr>
              <a:t>[</a:t>
            </a:r>
            <a:r>
              <a:rPr lang="cs-CZ" dirty="0" smtClean="0"/>
              <a:t>1-4-2013</a:t>
            </a:r>
            <a:r>
              <a:rPr lang="cs-CZ" dirty="0" smtClean="0">
                <a:latin typeface="Calibri"/>
              </a:rPr>
              <a:t>],  </a:t>
            </a: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>
                <a:latin typeface="Calibri"/>
              </a:rPr>
              <a:t>, </a:t>
            </a:r>
          </a:p>
          <a:p>
            <a:pPr>
              <a:defRPr/>
            </a:pPr>
            <a:r>
              <a:rPr lang="cs-CZ" dirty="0" smtClean="0">
                <a:hlinkClick r:id="rId4"/>
              </a:rPr>
              <a:t>http://cs.wikipedia.org/wiki/Soubor:Gehirn,_medial_-_beschriftet_lat.svg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258</Words>
  <Application>Microsoft Office PowerPoint</Application>
  <PresentationFormat>Předvádění na obrazovce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Snímek 1</vt:lpstr>
      <vt:lpstr>Nervová soustava  </vt:lpstr>
      <vt:lpstr>Snímek 3</vt:lpstr>
      <vt:lpstr>Snímek 4</vt:lpstr>
      <vt:lpstr>Snímek 5</vt:lpstr>
      <vt:lpstr>LIDSKÝ MOZEK (Encephalon)</vt:lpstr>
      <vt:lpstr>Snímek 7</vt:lpstr>
      <vt:lpstr>Citace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Iveta.B</cp:lastModifiedBy>
  <cp:revision>55</cp:revision>
  <dcterms:created xsi:type="dcterms:W3CDTF">2013-01-12T20:26:49Z</dcterms:created>
  <dcterms:modified xsi:type="dcterms:W3CDTF">2013-04-25T10:44:14Z</dcterms:modified>
</cp:coreProperties>
</file>