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0" r:id="rId3"/>
    <p:sldId id="281" r:id="rId4"/>
    <p:sldId id="299" r:id="rId5"/>
    <p:sldId id="301" r:id="rId6"/>
    <p:sldId id="302" r:id="rId7"/>
    <p:sldId id="303" r:id="rId8"/>
    <p:sldId id="304" r:id="rId9"/>
    <p:sldId id="305" r:id="rId10"/>
    <p:sldId id="306" r:id="rId11"/>
    <p:sldId id="27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Redbloodcells.jpg" TargetMode="External"/><Relationship Id="rId2" Type="http://schemas.openxmlformats.org/officeDocument/2006/relationships/hyperlink" Target="http://cs.wikipedia.org/wiki/Soubor:Grafik_blutkreislauf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cs.wikipedia.org/wiki/Soubor:Red_White_Blood_cells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74294338"/>
              </p:ext>
            </p:extLst>
          </p:nvPr>
        </p:nvGraphicFramePr>
        <p:xfrm>
          <a:off x="1436942" y="2780928"/>
          <a:ext cx="6421206" cy="3353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32"/>
                <a:gridCol w="4536574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Oběhová</a:t>
                      </a:r>
                      <a:r>
                        <a:rPr lang="cs-CZ" baseline="0" dirty="0" smtClean="0">
                          <a:latin typeface="Calibri" pitchFamily="34" charset="0"/>
                          <a:cs typeface="Calibri" pitchFamily="34" charset="0"/>
                        </a:rPr>
                        <a:t> soustava a </a:t>
                      </a:r>
                      <a:r>
                        <a:rPr lang="cs-CZ" baseline="0" dirty="0" smtClean="0">
                          <a:latin typeface="Calibri" pitchFamily="34" charset="0"/>
                          <a:cs typeface="Calibri" pitchFamily="34" charset="0"/>
                        </a:rPr>
                        <a:t>krev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GOJ_BIO_03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Jaroslav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Goj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Kardiovaskulární systém, Oběhová soustava, Složení krve, Imunita</a:t>
                      </a:r>
                      <a:r>
                        <a:rPr lang="cs-CZ" sz="1400" baseline="0" dirty="0" smtClean="0">
                          <a:latin typeface="Calibri" pitchFamily="34" charset="0"/>
                          <a:cs typeface="Calibri" pitchFamily="34" charset="0"/>
                        </a:rPr>
                        <a:t>, Krevní skupiny , Transfuze</a:t>
                      </a:r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28596" y="285728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Krevní skupiny a transfuze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85688" y="1285860"/>
            <a:ext cx="8858312" cy="535785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cs-CZ" sz="2000" dirty="0" smtClean="0"/>
              <a:t> krevní skupina je určena antigeny na povrchu </a:t>
            </a:r>
          </a:p>
          <a:p>
            <a:r>
              <a:rPr lang="cs-CZ" sz="2000" dirty="0" smtClean="0"/>
              <a:t>	červených krvinek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dvě nejdůležitější klasifikace pro popis lidských krevních 	skupin jsou AB0 a </a:t>
            </a:r>
            <a:r>
              <a:rPr lang="cs-CZ" sz="2000" dirty="0" err="1" smtClean="0"/>
              <a:t>Rh</a:t>
            </a:r>
            <a:r>
              <a:rPr lang="cs-CZ" sz="2000" dirty="0" smtClean="0"/>
              <a:t> faktor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jsou známy 4 krevní skupiny:</a:t>
            </a:r>
          </a:p>
          <a:p>
            <a:pPr>
              <a:buFont typeface="Arial" pitchFamily="34" charset="0"/>
              <a:buChar char="•"/>
            </a:pPr>
            <a:endParaRPr lang="cs-CZ" sz="2000" b="0" dirty="0" smtClean="0"/>
          </a:p>
          <a:p>
            <a:pPr marL="0" lvl="1"/>
            <a:r>
              <a:rPr lang="cs-CZ" sz="2000" dirty="0" smtClean="0">
                <a:latin typeface="+mj-lt"/>
              </a:rPr>
              <a:t>	A</a:t>
            </a:r>
          </a:p>
          <a:p>
            <a:pPr marL="0" lvl="1"/>
            <a:r>
              <a:rPr lang="cs-CZ" sz="2000" dirty="0" smtClean="0">
                <a:latin typeface="+mj-lt"/>
              </a:rPr>
              <a:t>	B</a:t>
            </a:r>
          </a:p>
          <a:p>
            <a:pPr marL="0" lvl="1"/>
            <a:r>
              <a:rPr lang="cs-CZ" sz="2000" dirty="0" smtClean="0">
                <a:latin typeface="+mj-lt"/>
              </a:rPr>
              <a:t>	AB</a:t>
            </a:r>
            <a:r>
              <a:rPr lang="cs-CZ" sz="2000" i="1" dirty="0" smtClean="0">
                <a:latin typeface="+mj-lt"/>
              </a:rPr>
              <a:t> 		univerzální příjemce krve</a:t>
            </a:r>
            <a:endParaRPr lang="cs-CZ" sz="2000" dirty="0" smtClean="0">
              <a:latin typeface="+mj-lt"/>
            </a:endParaRPr>
          </a:p>
          <a:p>
            <a:pPr marL="0" lvl="1"/>
            <a:r>
              <a:rPr lang="cs-CZ" sz="2000" dirty="0" smtClean="0">
                <a:latin typeface="+mj-lt"/>
              </a:rPr>
              <a:t>	0	</a:t>
            </a:r>
            <a:r>
              <a:rPr lang="cs-CZ" sz="2000" i="1" dirty="0" smtClean="0">
                <a:latin typeface="+mj-lt"/>
              </a:rPr>
              <a:t> 	univerzálního dárce krve</a:t>
            </a:r>
          </a:p>
          <a:p>
            <a:pPr marL="0" lvl="1"/>
            <a:endParaRPr lang="cs-CZ" sz="2000" i="1" dirty="0" smtClean="0">
              <a:latin typeface="+mj-lt"/>
            </a:endParaRPr>
          </a:p>
          <a:p>
            <a:pPr marL="0" lvl="1">
              <a:buFont typeface="Arial" pitchFamily="34" charset="0"/>
              <a:buChar char="•"/>
            </a:pPr>
            <a:r>
              <a:rPr lang="cs-CZ" sz="2000" dirty="0" smtClean="0">
                <a:latin typeface="+mj-lt"/>
              </a:rPr>
              <a:t> v české populaci je nejčastější krevní skupina A (45 %) 	dále skupina 0 (30–35 %), B (15–20 %) a AB (5–7 %)</a:t>
            </a:r>
          </a:p>
          <a:p>
            <a:pPr marL="0" lvl="1">
              <a:buFont typeface="Arial" pitchFamily="34" charset="0"/>
              <a:buChar char="•"/>
            </a:pPr>
            <a:endParaRPr lang="cs-CZ" sz="2000" dirty="0" smtClean="0">
              <a:latin typeface="+mj-lt"/>
            </a:endParaRPr>
          </a:p>
          <a:p>
            <a:pPr marL="0" lvl="1">
              <a:buFont typeface="Arial" pitchFamily="34" charset="0"/>
              <a:buChar char="•"/>
            </a:pPr>
            <a:r>
              <a:rPr lang="cs-CZ" sz="2000" dirty="0" smtClean="0">
                <a:latin typeface="+mj-lt"/>
              </a:rPr>
              <a:t> zhruba 90 % české populace je </a:t>
            </a:r>
            <a:r>
              <a:rPr lang="cs-CZ" sz="2000" dirty="0" err="1" smtClean="0">
                <a:latin typeface="+mj-lt"/>
              </a:rPr>
              <a:t>Rh</a:t>
            </a:r>
            <a:r>
              <a:rPr lang="cs-CZ" sz="2000" dirty="0" smtClean="0">
                <a:latin typeface="+mj-lt"/>
              </a:rPr>
              <a:t> pozitivní, </a:t>
            </a:r>
            <a:r>
              <a:rPr lang="cs-CZ" sz="2000" dirty="0" err="1" smtClean="0">
                <a:latin typeface="+mj-lt"/>
              </a:rPr>
              <a:t>Rh</a:t>
            </a:r>
            <a:r>
              <a:rPr lang="cs-CZ" sz="2000" dirty="0" smtClean="0">
                <a:latin typeface="+mj-lt"/>
              </a:rPr>
              <a:t>+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467600" cy="6318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2844" y="1071546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 smtClean="0"/>
              <a:t>Obr.1. </a:t>
            </a:r>
            <a:r>
              <a:rPr lang="en-US" dirty="0" smtClean="0"/>
              <a:t>The human circulatory system. Red indicates oxygenated blood, blue indicates deoxygenated.</a:t>
            </a:r>
            <a:r>
              <a:rPr lang="cs-CZ" dirty="0" smtClean="0"/>
              <a:t>, User:</a:t>
            </a:r>
            <a:r>
              <a:rPr lang="cs-CZ" dirty="0" err="1" smtClean="0"/>
              <a:t>Sansculotte</a:t>
            </a:r>
            <a:r>
              <a:rPr lang="cs-CZ" dirty="0" smtClean="0"/>
              <a:t>,</a:t>
            </a:r>
            <a:r>
              <a:rPr lang="cs-CZ" dirty="0" smtClean="0">
                <a:latin typeface="Calibri"/>
              </a:rPr>
              <a:t>[</a:t>
            </a:r>
            <a:r>
              <a:rPr lang="cs-CZ" dirty="0" smtClean="0"/>
              <a:t>1-4-2013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/>
              <a:t>dostupný pod licencí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>
                <a:latin typeface="Calibri"/>
              </a:rPr>
              <a:t>, </a:t>
            </a:r>
            <a:r>
              <a:rPr lang="cs-CZ" dirty="0" smtClean="0">
                <a:hlinkClick r:id="rId2"/>
              </a:rPr>
              <a:t>http://cs.wikipedia.org/wiki/Soubor:Grafik_blutkreislauf.jpg</a:t>
            </a: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Obr.2. Červené krvinky, </a:t>
            </a:r>
            <a:r>
              <a:rPr lang="cs-CZ" dirty="0" smtClean="0">
                <a:latin typeface="Calibri"/>
              </a:rPr>
              <a:t>[</a:t>
            </a:r>
            <a:r>
              <a:rPr lang="cs-CZ" dirty="0" smtClean="0"/>
              <a:t>1-4-2013</a:t>
            </a:r>
            <a:r>
              <a:rPr lang="cs-CZ" dirty="0" smtClean="0">
                <a:latin typeface="Calibri"/>
              </a:rPr>
              <a:t>],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 smtClean="0">
                <a:hlinkClick r:id="rId3"/>
              </a:rPr>
              <a:t>http://cs.wikipedia.org/wiki/Soubor:Redbloodcells.jpg</a:t>
            </a: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Obr.3. Červená krvinka (vlevo), krevní destička (uprostřed) a bílá krvinka (vpravo)</a:t>
            </a:r>
          </a:p>
          <a:p>
            <a:pPr>
              <a:defRPr/>
            </a:pPr>
            <a:r>
              <a:rPr lang="cs-CZ" dirty="0" smtClean="0">
                <a:latin typeface="Calibri"/>
              </a:rPr>
              <a:t>[</a:t>
            </a:r>
            <a:r>
              <a:rPr lang="cs-CZ" dirty="0" smtClean="0"/>
              <a:t>1-4-2013</a:t>
            </a:r>
            <a:r>
              <a:rPr lang="cs-CZ" dirty="0" smtClean="0">
                <a:latin typeface="Calibri"/>
              </a:rPr>
              <a:t>],  </a:t>
            </a:r>
            <a:r>
              <a:rPr lang="cs-CZ" dirty="0" smtClean="0">
                <a:hlinkClick r:id="rId4"/>
              </a:rPr>
              <a:t>http://cs.wikipedia.org/wiki/Soubor:Red_White_Blood_cells.jpg</a:t>
            </a: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14414" y="1714488"/>
            <a:ext cx="7672414" cy="287544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600" dirty="0" smtClean="0"/>
              <a:t>Oběhová soustava</a:t>
            </a:r>
            <a:r>
              <a:rPr lang="cs-CZ" sz="6600" b="1" dirty="0" smtClean="0"/>
              <a:t/>
            </a:r>
            <a:br>
              <a:rPr lang="cs-CZ" sz="6600" b="1" dirty="0" smtClean="0"/>
            </a:br>
            <a:r>
              <a:rPr lang="cs-CZ" sz="6600" b="1" dirty="0" smtClean="0"/>
              <a:t>a </a:t>
            </a:r>
            <a:br>
              <a:rPr lang="cs-CZ" sz="6600" b="1" dirty="0" smtClean="0"/>
            </a:br>
            <a:r>
              <a:rPr lang="cs-CZ" sz="6600" b="1" dirty="0" smtClean="0"/>
              <a:t>Krev</a:t>
            </a:r>
            <a:endParaRPr lang="cs-CZ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4282" y="1428736"/>
            <a:ext cx="4572032" cy="521497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dirty="0" smtClean="0"/>
              <a:t>Slouží k transportu živin, plynů a odpadních látek.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Transportním médiem je krev. </a:t>
            </a:r>
          </a:p>
          <a:p>
            <a:pPr eaLnBrk="1" hangingPunct="1">
              <a:defRPr/>
            </a:pPr>
            <a:endParaRPr lang="cs-CZ" sz="2000" kern="0" dirty="0" smtClean="0"/>
          </a:p>
          <a:p>
            <a:pPr eaLnBrk="1" hangingPunct="1">
              <a:defRPr/>
            </a:pPr>
            <a:r>
              <a:rPr lang="cs-CZ" sz="2000" dirty="0" smtClean="0"/>
              <a:t>Lidská oběhová soustava je uzavřená a je složená ze dvou hlavních okruhů: 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Malý srdeční oběh- cirkuluje krev mezi srdcem a plícemi.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Velký srdeční oběh- krev koluje mezi srdcem a celým tělem.</a:t>
            </a:r>
            <a:endParaRPr lang="cs-CZ" sz="2000" kern="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14313" y="428625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Kardiovaskulární systém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3"/>
          <p:cNvSpPr txBox="1">
            <a:spLocks noChangeArrowheads="1"/>
          </p:cNvSpPr>
          <p:nvPr/>
        </p:nvSpPr>
        <p:spPr bwMode="auto">
          <a:xfrm>
            <a:off x="4000496" y="6072206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1.</a:t>
            </a:r>
            <a:endParaRPr lang="cs-CZ" dirty="0"/>
          </a:p>
        </p:txBody>
      </p:sp>
      <p:pic>
        <p:nvPicPr>
          <p:cNvPr id="18434" name="Picture 2" descr="Soubor:Grafik blutkreislau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500174"/>
            <a:ext cx="2933697" cy="5000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4313" y="428625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Funkce: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42844" y="1428736"/>
            <a:ext cx="8572560" cy="521497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i="1" dirty="0" smtClean="0"/>
              <a:t>Oběhová soustava má v lidském těle celou řadu funkcí: 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 Přenáší kyslík do tkání a odvádí CO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.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0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 Rozvádí živiny z trávicí soustavy do celého těla.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0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 Odvádí odpadní látky do ledvin (vznik moči) a do kůže (pot).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0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 Rozvádí po těle hormony z endokrinních žláz (žlázy s vnitřní sekrecí) a teplo (čímž řídí termoregulaci).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0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 Zprostředkovává obranu organismu tvorbou protilátek a mechanickým zničením (bílé krvinky).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0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 Oběhová soustava vytváří a udržuje stálé vnitřní prostředí.</a:t>
            </a:r>
            <a:endParaRPr lang="cs-CZ" sz="2000" kern="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4313" y="428625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KREV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42844" y="1428736"/>
            <a:ext cx="8858312" cy="521497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 Krev je kapalná, cirkulující tkáň složená z tekuté plazmy a 	buněk (červené krvinky, bílé krvinky, krevní destičky).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0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 Normální pH lidské krve je asi 7,40.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000" kern="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1800" dirty="0" smtClean="0"/>
              <a:t> </a:t>
            </a:r>
            <a:r>
              <a:rPr lang="cs-CZ" sz="2000" i="1" dirty="0" smtClean="0"/>
              <a:t>Hlavní funkce krve: </a:t>
            </a:r>
            <a:endParaRPr lang="cs-CZ" sz="1800" i="1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1800" dirty="0" smtClean="0"/>
          </a:p>
          <a:p>
            <a:pPr eaLnBrk="1" hangingPunct="1">
              <a:defRPr/>
            </a:pPr>
            <a:r>
              <a:rPr lang="cs-CZ" sz="1800" dirty="0" smtClean="0"/>
              <a:t>  </a:t>
            </a:r>
            <a:r>
              <a:rPr lang="cs-CZ" sz="2000" dirty="0" smtClean="0"/>
              <a:t>- dopravovat živiny (kyslík, glukózu) a stopové prvky do tkání</a:t>
            </a:r>
          </a:p>
          <a:p>
            <a:pPr eaLnBrk="1" hangingPunct="1">
              <a:defRPr/>
            </a:pPr>
            <a:r>
              <a:rPr lang="cs-CZ" sz="2000" dirty="0" smtClean="0"/>
              <a:t> </a:t>
            </a:r>
          </a:p>
          <a:p>
            <a:pPr eaLnBrk="1" hangingPunct="1">
              <a:defRPr/>
            </a:pPr>
            <a:r>
              <a:rPr lang="cs-CZ" sz="2000" dirty="0" smtClean="0"/>
              <a:t>  - odvádět odpadní produkty (např. CO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a kyselinu mléčnou)</a:t>
            </a:r>
          </a:p>
          <a:p>
            <a:pPr eaLnBrk="1" hangingPunct="1">
              <a:defRPr/>
            </a:pPr>
            <a:r>
              <a:rPr lang="cs-CZ" sz="2000" dirty="0" smtClean="0"/>
              <a:t> </a:t>
            </a:r>
          </a:p>
          <a:p>
            <a:pPr eaLnBrk="1" hangingPunct="1">
              <a:defRPr/>
            </a:pPr>
            <a:r>
              <a:rPr lang="cs-CZ" sz="2000" dirty="0" smtClean="0"/>
              <a:t>  - transportuje buňky (leukocyty) a různé substance      	(aminokyseliny, lipidy, hormony) mezi tkáně a orgány</a:t>
            </a:r>
            <a:endParaRPr lang="cs-CZ" sz="2000" kern="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4313" y="428625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Složení krve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42844" y="1643050"/>
            <a:ext cx="8858312" cy="457203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 smtClean="0"/>
              <a:t>	</a:t>
            </a:r>
            <a:r>
              <a:rPr lang="cs-CZ" sz="2400" i="1" dirty="0" smtClean="0"/>
              <a:t>KREVNÍ PLAZMA:</a:t>
            </a:r>
          </a:p>
          <a:p>
            <a:endParaRPr lang="cs-CZ" sz="2000" dirty="0" smtClean="0"/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Krevní plazma je tekutá složka krve jantarově nažloutlé. 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V těle zdravého člověka je zhruba 3–3,5 litrů krevní plazmy.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Plazma je tvořena z 90 % vodou a organickými látkami 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Krevní plazma je významným regulátorem </a:t>
            </a:r>
            <a:r>
              <a:rPr lang="cs-CZ" sz="2000" dirty="0" err="1" smtClean="0"/>
              <a:t>acidobazické</a:t>
            </a:r>
            <a:r>
              <a:rPr lang="cs-CZ" sz="2000" dirty="0" smtClean="0"/>
              <a:t> a 	osmotické rovnováhy.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Plazma také obsahuje a přenáší látky podporující srážení krve.</a:t>
            </a: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4282" y="1071546"/>
            <a:ext cx="4143404" cy="485778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dirty="0" smtClean="0"/>
              <a:t>	</a:t>
            </a:r>
            <a:r>
              <a:rPr lang="cs-CZ" sz="2400" i="1" dirty="0" smtClean="0"/>
              <a:t>KRVINKY: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i="1" dirty="0" smtClean="0"/>
              <a:t>  Červené krvinky (erytrocyty)</a:t>
            </a:r>
            <a:endParaRPr lang="cs-CZ" sz="2000" dirty="0" smtClean="0"/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tvoří 96% všech krvinek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nemají buněčné jádro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obsahují hemoglobin a 	distribuují kyslík 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jejich životnost se pohybuje 	kolem 120 dní</a:t>
            </a:r>
          </a:p>
        </p:txBody>
      </p:sp>
      <p:pic>
        <p:nvPicPr>
          <p:cNvPr id="1026" name="Picture 2" descr="Soubor:Redbloodcel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857364"/>
            <a:ext cx="2912602" cy="3357586"/>
          </a:xfrm>
          <a:prstGeom prst="rect">
            <a:avLst/>
          </a:prstGeom>
          <a:noFill/>
        </p:spPr>
      </p:pic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6143636" y="1071546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2.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4282" y="214290"/>
            <a:ext cx="8786874" cy="35719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000" i="1" dirty="0" smtClean="0"/>
              <a:t>   Bílé krvinky (leukocyty)</a:t>
            </a:r>
            <a:endParaRPr lang="cs-CZ" sz="2000" dirty="0" smtClean="0"/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tvoří 3% všech krvinek </a:t>
            </a:r>
          </a:p>
          <a:p>
            <a:pPr>
              <a:buFont typeface="Arial" pitchFamily="34" charset="0"/>
              <a:buChar char="•"/>
            </a:pPr>
            <a:endParaRPr lang="cs-CZ" sz="1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jsou částí imunitního systému a ničí původce infekcí. </a:t>
            </a:r>
          </a:p>
          <a:p>
            <a:pPr>
              <a:buFont typeface="Arial" pitchFamily="34" charset="0"/>
              <a:buChar char="•"/>
            </a:pPr>
            <a:endParaRPr lang="cs-CZ" sz="2000" i="1" dirty="0" smtClean="0"/>
          </a:p>
          <a:p>
            <a:r>
              <a:rPr lang="cs-CZ" sz="2000" i="1" dirty="0" smtClean="0"/>
              <a:t>   Krevní destičky (trombocyty)</a:t>
            </a:r>
            <a:endParaRPr lang="cs-CZ" sz="2000" dirty="0" smtClean="0"/>
          </a:p>
          <a:p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tvoří 1% všech krvinek</a:t>
            </a:r>
          </a:p>
          <a:p>
            <a:pPr>
              <a:buFont typeface="Arial" pitchFamily="34" charset="0"/>
              <a:buChar char="•"/>
            </a:pPr>
            <a:endParaRPr lang="cs-CZ" sz="1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způsobují srážení krve neboli koagulaci.</a:t>
            </a:r>
          </a:p>
        </p:txBody>
      </p: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1000100" y="6143644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3.</a:t>
            </a:r>
            <a:endParaRPr lang="cs-CZ" dirty="0"/>
          </a:p>
        </p:txBody>
      </p:sp>
      <p:pic>
        <p:nvPicPr>
          <p:cNvPr id="22530" name="Picture 2" descr="Soubor:Red White Blood cel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3621597"/>
            <a:ext cx="4525575" cy="2950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4282" y="500042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Produkce a rozklad krve</a:t>
            </a:r>
            <a:endParaRPr lang="cs-CZ" sz="4000" b="1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42844" y="1928802"/>
            <a:ext cx="8858312" cy="214314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400" dirty="0" smtClean="0"/>
              <a:t>krevní buňky produkuje kostní dřeň  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proces se nazývá </a:t>
            </a:r>
            <a:r>
              <a:rPr lang="cs-CZ" sz="2400" i="1" dirty="0" smtClean="0"/>
              <a:t>krvetvorba 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rozkládají se ve slezině a částečně také v játrech</a:t>
            </a:r>
            <a:endParaRPr lang="cs-CZ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</TotalTime>
  <Words>391</Words>
  <Application>Microsoft Office PowerPoint</Application>
  <PresentationFormat>Předvádění na obrazovce (4:3)</PresentationFormat>
  <Paragraphs>130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Snímek 1</vt:lpstr>
      <vt:lpstr>Oběhová soustava a  Krev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Citace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POLE</dc:title>
  <dc:creator>Olga Filipová</dc:creator>
  <cp:lastModifiedBy>Iveta.B</cp:lastModifiedBy>
  <cp:revision>77</cp:revision>
  <dcterms:created xsi:type="dcterms:W3CDTF">2013-01-12T20:26:49Z</dcterms:created>
  <dcterms:modified xsi:type="dcterms:W3CDTF">2013-04-25T10:48:19Z</dcterms:modified>
</cp:coreProperties>
</file>