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1" r:id="rId11"/>
    <p:sldId id="29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183C9-B47D-4149-8908-D69308C1205C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183C9-B47D-4149-8908-D69308C1205C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E7CCC-F152-4DFC-9ACA-C497390B52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Risks_form_smoking-smoking_can_damage_every_part_of_the_body.png" TargetMode="External"/><Relationship Id="rId2" Type="http://schemas.openxmlformats.org/officeDocument/2006/relationships/hyperlink" Target="http://en.wikipedia.org/wiki/File:Lighting_each_others_cigarettes,_1932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n.wikipedia.org/wiki/File:Cancer_smoking_lung_cancer_correlation_from_NIH.sv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rakovaplice.cz/koureni_cigaret/zajimavosti-a-statistiky/statistiky-tykajici-se-koureni/10-statistiky-tykajici-se-koureni-cigare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eskatelevize.cz/porady/10121359557-port/626-chemie-koureni/vide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File:Lighting_each_others_cigarettes,_1932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74294338"/>
              </p:ext>
            </p:extLst>
          </p:nvPr>
        </p:nvGraphicFramePr>
        <p:xfrm>
          <a:off x="1436942" y="2780928"/>
          <a:ext cx="6302808" cy="3140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882"/>
                <a:gridCol w="4452926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Kouření a jeho vliv na lidský</a:t>
                      </a:r>
                      <a:r>
                        <a:rPr lang="cs-CZ" baseline="0" dirty="0" smtClean="0">
                          <a:latin typeface="Calibri" pitchFamily="34" charset="0"/>
                          <a:cs typeface="Calibri" pitchFamily="34" charset="0"/>
                        </a:rPr>
                        <a:t> organismus 2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OKR_BIO_04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Jiří Okrouhlý Ph.D.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1.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kouření, dýchací systém,</a:t>
                      </a:r>
                      <a:r>
                        <a:rPr lang="cs-CZ" sz="1400" baseline="0" dirty="0" smtClean="0">
                          <a:latin typeface="Calibri" pitchFamily="34" charset="0"/>
                          <a:cs typeface="Calibri" pitchFamily="34" charset="0"/>
                        </a:rPr>
                        <a:t> vliv kouření na organismus</a:t>
                      </a:r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Citace obrázků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692696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 1: </a:t>
            </a:r>
            <a:r>
              <a:rPr lang="cs-CZ" dirty="0" err="1" smtClean="0"/>
              <a:t>Lighting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' </a:t>
            </a:r>
            <a:r>
              <a:rPr lang="cs-CZ" dirty="0" err="1" smtClean="0"/>
              <a:t>cigarettes</a:t>
            </a:r>
            <a:r>
              <a:rPr lang="en-US" dirty="0" smtClean="0"/>
              <a:t>. </a:t>
            </a:r>
            <a:r>
              <a:rPr lang="cs-CZ" dirty="0" smtClean="0"/>
              <a:t>In: </a:t>
            </a:r>
            <a:r>
              <a:rPr lang="cs-CZ" i="1" dirty="0" err="1" smtClean="0"/>
              <a:t>Wikipedia</a:t>
            </a:r>
            <a:r>
              <a:rPr lang="cs-CZ" i="1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free </a:t>
            </a:r>
            <a:r>
              <a:rPr lang="cs-CZ" i="1" dirty="0" err="1" smtClean="0"/>
              <a:t>encyclopedia</a:t>
            </a:r>
            <a:r>
              <a:rPr lang="cs-CZ" dirty="0" smtClean="0"/>
              <a:t> [online]. San </a:t>
            </a:r>
            <a:r>
              <a:rPr lang="cs-CZ" dirty="0" err="1" smtClean="0"/>
              <a:t>Francisco</a:t>
            </a:r>
            <a:r>
              <a:rPr lang="cs-CZ" dirty="0" smtClean="0"/>
              <a:t> (CA): </a:t>
            </a:r>
            <a:r>
              <a:rPr lang="cs-CZ" dirty="0" err="1" smtClean="0"/>
              <a:t>Wikimedia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, </a:t>
            </a:r>
            <a:r>
              <a:rPr lang="en-US" dirty="0" smtClean="0"/>
              <a:t>200</a:t>
            </a:r>
            <a:r>
              <a:rPr lang="cs-CZ" dirty="0" smtClean="0"/>
              <a:t>7</a:t>
            </a:r>
            <a:r>
              <a:rPr lang="en-US" dirty="0" smtClean="0"/>
              <a:t>- [cit. 2013-0</a:t>
            </a:r>
            <a:r>
              <a:rPr lang="cs-CZ" dirty="0" smtClean="0"/>
              <a:t>4</a:t>
            </a:r>
            <a:r>
              <a:rPr lang="en-US" dirty="0" smtClean="0"/>
              <a:t>-</a:t>
            </a:r>
            <a:r>
              <a:rPr lang="cs-CZ" dirty="0" smtClean="0"/>
              <a:t>04</a:t>
            </a:r>
            <a:r>
              <a:rPr lang="en-US" dirty="0" smtClean="0"/>
              <a:t>]. </a:t>
            </a:r>
            <a:r>
              <a:rPr lang="en-US" dirty="0" err="1" smtClean="0"/>
              <a:t>Dostupné</a:t>
            </a:r>
            <a:r>
              <a:rPr lang="en-US" dirty="0" smtClean="0"/>
              <a:t> z: </a:t>
            </a:r>
            <a:r>
              <a:rPr lang="cs-CZ" dirty="0" smtClean="0">
                <a:hlinkClick r:id="rId2"/>
              </a:rPr>
              <a:t>http://</a:t>
            </a:r>
            <a:r>
              <a:rPr lang="cs-CZ" dirty="0" err="1" smtClean="0">
                <a:hlinkClick r:id="rId2"/>
              </a:rPr>
              <a:t>en.wikipedia.org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wiki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File</a:t>
            </a:r>
            <a:r>
              <a:rPr lang="cs-CZ" dirty="0" smtClean="0">
                <a:hlinkClick r:id="rId2"/>
              </a:rPr>
              <a:t>:</a:t>
            </a:r>
            <a:r>
              <a:rPr lang="cs-CZ" dirty="0" err="1" smtClean="0">
                <a:hlinkClick r:id="rId2"/>
              </a:rPr>
              <a:t>Lighting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each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others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cigarettes</a:t>
            </a:r>
            <a:r>
              <a:rPr lang="cs-CZ" dirty="0" smtClean="0">
                <a:hlinkClick r:id="rId2"/>
              </a:rPr>
              <a:t>,_</a:t>
            </a:r>
            <a:r>
              <a:rPr lang="cs-CZ" dirty="0" err="1" smtClean="0">
                <a:hlinkClick r:id="rId2"/>
              </a:rPr>
              <a:t>1932.jpg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Obr. 2: </a:t>
            </a:r>
            <a:r>
              <a:rPr lang="en-US" dirty="0" smtClean="0"/>
              <a:t>Risks form smoking-smoking can damage every part of the body</a:t>
            </a:r>
            <a:r>
              <a:rPr lang="en-US" i="1" dirty="0" smtClean="0"/>
              <a:t>. </a:t>
            </a:r>
            <a:r>
              <a:rPr lang="cs-CZ" dirty="0" smtClean="0"/>
              <a:t>In: </a:t>
            </a:r>
            <a:r>
              <a:rPr lang="cs-CZ" i="1" dirty="0" err="1" smtClean="0"/>
              <a:t>Wikipedia</a:t>
            </a:r>
            <a:r>
              <a:rPr lang="cs-CZ" i="1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free </a:t>
            </a:r>
            <a:r>
              <a:rPr lang="cs-CZ" i="1" dirty="0" err="1" smtClean="0"/>
              <a:t>encyclopedia</a:t>
            </a:r>
            <a:r>
              <a:rPr lang="cs-CZ" dirty="0" smtClean="0"/>
              <a:t> [online]. San </a:t>
            </a:r>
            <a:r>
              <a:rPr lang="cs-CZ" dirty="0" err="1" smtClean="0"/>
              <a:t>Francisco</a:t>
            </a:r>
            <a:r>
              <a:rPr lang="cs-CZ" dirty="0" smtClean="0"/>
              <a:t> (CA): </a:t>
            </a:r>
            <a:r>
              <a:rPr lang="cs-CZ" dirty="0" err="1" smtClean="0"/>
              <a:t>Wikimedia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, </a:t>
            </a:r>
            <a:r>
              <a:rPr lang="en-US" dirty="0" smtClean="0"/>
              <a:t>200</a:t>
            </a:r>
            <a:r>
              <a:rPr lang="cs-CZ" dirty="0" smtClean="0"/>
              <a:t>7</a:t>
            </a:r>
            <a:r>
              <a:rPr lang="en-US" dirty="0" smtClean="0"/>
              <a:t>- [cit. 2013-0</a:t>
            </a:r>
            <a:r>
              <a:rPr lang="cs-CZ" dirty="0" smtClean="0"/>
              <a:t>4</a:t>
            </a:r>
            <a:r>
              <a:rPr lang="en-US" dirty="0" smtClean="0"/>
              <a:t>-</a:t>
            </a:r>
            <a:r>
              <a:rPr lang="cs-CZ" dirty="0" smtClean="0"/>
              <a:t>04</a:t>
            </a:r>
            <a:r>
              <a:rPr lang="en-US" dirty="0" smtClean="0"/>
              <a:t>]. </a:t>
            </a:r>
            <a:r>
              <a:rPr lang="en-US" dirty="0" err="1" smtClean="0"/>
              <a:t>Dostupné</a:t>
            </a:r>
            <a:r>
              <a:rPr lang="en-US" dirty="0" smtClean="0"/>
              <a:t> z: </a:t>
            </a:r>
            <a:r>
              <a:rPr lang="cs-CZ" dirty="0" smtClean="0">
                <a:hlinkClick r:id="rId3"/>
              </a:rPr>
              <a:t>http://</a:t>
            </a:r>
            <a:r>
              <a:rPr lang="cs-CZ" dirty="0" err="1" smtClean="0">
                <a:hlinkClick r:id="rId3"/>
              </a:rPr>
              <a:t>en.wikipedia.org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wiki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File</a:t>
            </a:r>
            <a:r>
              <a:rPr lang="cs-CZ" dirty="0" smtClean="0">
                <a:hlinkClick r:id="rId3"/>
              </a:rPr>
              <a:t>:</a:t>
            </a:r>
            <a:r>
              <a:rPr lang="cs-CZ" dirty="0" err="1" smtClean="0">
                <a:hlinkClick r:id="rId3"/>
              </a:rPr>
              <a:t>Risks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form</a:t>
            </a:r>
            <a:r>
              <a:rPr lang="cs-CZ" dirty="0" smtClean="0">
                <a:hlinkClick r:id="rId3"/>
              </a:rPr>
              <a:t>_smoking-smoking_</a:t>
            </a:r>
            <a:r>
              <a:rPr lang="cs-CZ" dirty="0" err="1" smtClean="0">
                <a:hlinkClick r:id="rId3"/>
              </a:rPr>
              <a:t>can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damage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every</a:t>
            </a:r>
            <a:r>
              <a:rPr lang="cs-CZ" dirty="0" smtClean="0">
                <a:hlinkClick r:id="rId3"/>
              </a:rPr>
              <a:t>_part_</a:t>
            </a:r>
            <a:r>
              <a:rPr lang="cs-CZ" dirty="0" err="1" smtClean="0">
                <a:hlinkClick r:id="rId3"/>
              </a:rPr>
              <a:t>of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the</a:t>
            </a:r>
            <a:r>
              <a:rPr lang="cs-CZ" dirty="0" smtClean="0">
                <a:hlinkClick r:id="rId3"/>
              </a:rPr>
              <a:t>_body.</a:t>
            </a:r>
            <a:r>
              <a:rPr lang="cs-CZ" dirty="0" err="1" smtClean="0">
                <a:hlinkClick r:id="rId3"/>
              </a:rPr>
              <a:t>png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Obr. 3: </a:t>
            </a:r>
            <a:r>
              <a:rPr lang="en-US" dirty="0" smtClean="0"/>
              <a:t>Correlation between smoking and lung cancer in US males, showing a 20-year time lag between increased smoking rates and increased incidence of lung cancer.. </a:t>
            </a:r>
            <a:r>
              <a:rPr lang="cs-CZ" dirty="0" smtClean="0"/>
              <a:t>In: </a:t>
            </a:r>
            <a:r>
              <a:rPr lang="cs-CZ" i="1" dirty="0" err="1" smtClean="0"/>
              <a:t>Wikipedia</a:t>
            </a:r>
            <a:r>
              <a:rPr lang="cs-CZ" i="1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free </a:t>
            </a:r>
            <a:r>
              <a:rPr lang="cs-CZ" i="1" dirty="0" err="1" smtClean="0"/>
              <a:t>encyclopedia</a:t>
            </a:r>
            <a:r>
              <a:rPr lang="cs-CZ" dirty="0" smtClean="0"/>
              <a:t> [online]. San </a:t>
            </a:r>
            <a:r>
              <a:rPr lang="cs-CZ" dirty="0" err="1" smtClean="0"/>
              <a:t>Francisco</a:t>
            </a:r>
            <a:r>
              <a:rPr lang="cs-CZ" dirty="0" smtClean="0"/>
              <a:t> (CA): </a:t>
            </a:r>
            <a:r>
              <a:rPr lang="cs-CZ" dirty="0" err="1" smtClean="0"/>
              <a:t>Wikimedia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, </a:t>
            </a:r>
            <a:r>
              <a:rPr lang="en-US" dirty="0" smtClean="0"/>
              <a:t>200</a:t>
            </a:r>
            <a:r>
              <a:rPr lang="cs-CZ" dirty="0" smtClean="0"/>
              <a:t>7</a:t>
            </a:r>
            <a:r>
              <a:rPr lang="en-US" dirty="0" smtClean="0"/>
              <a:t>- [cit. 2013-0</a:t>
            </a:r>
            <a:r>
              <a:rPr lang="cs-CZ" dirty="0" smtClean="0"/>
              <a:t>4</a:t>
            </a:r>
            <a:r>
              <a:rPr lang="en-US" dirty="0" smtClean="0"/>
              <a:t>-</a:t>
            </a:r>
            <a:r>
              <a:rPr lang="cs-CZ" dirty="0" smtClean="0"/>
              <a:t>04</a:t>
            </a:r>
            <a:r>
              <a:rPr lang="en-US" dirty="0" smtClean="0"/>
              <a:t>]. </a:t>
            </a:r>
            <a:r>
              <a:rPr lang="en-US" dirty="0" err="1" smtClean="0"/>
              <a:t>Dostupné</a:t>
            </a:r>
            <a:r>
              <a:rPr lang="en-US" dirty="0" smtClean="0"/>
              <a:t> z: </a:t>
            </a:r>
            <a:r>
              <a:rPr lang="cs-CZ" dirty="0" smtClean="0">
                <a:hlinkClick r:id="rId4"/>
              </a:rPr>
              <a:t>http://</a:t>
            </a:r>
            <a:r>
              <a:rPr lang="cs-CZ" dirty="0" err="1" smtClean="0">
                <a:hlinkClick r:id="rId4"/>
              </a:rPr>
              <a:t>en.wikipedia.org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wiki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File</a:t>
            </a:r>
            <a:r>
              <a:rPr lang="cs-CZ" dirty="0" smtClean="0">
                <a:hlinkClick r:id="rId4"/>
              </a:rPr>
              <a:t>:</a:t>
            </a:r>
            <a:r>
              <a:rPr lang="cs-CZ" dirty="0" err="1" smtClean="0">
                <a:hlinkClick r:id="rId4"/>
              </a:rPr>
              <a:t>Cancer</a:t>
            </a:r>
            <a:r>
              <a:rPr lang="cs-CZ" dirty="0" smtClean="0">
                <a:hlinkClick r:id="rId4"/>
              </a:rPr>
              <a:t>_smoking_</a:t>
            </a:r>
            <a:r>
              <a:rPr lang="cs-CZ" dirty="0" err="1" smtClean="0">
                <a:hlinkClick r:id="rId4"/>
              </a:rPr>
              <a:t>lung</a:t>
            </a:r>
            <a:r>
              <a:rPr lang="cs-CZ" dirty="0" smtClean="0">
                <a:hlinkClick r:id="rId4"/>
              </a:rPr>
              <a:t>_</a:t>
            </a:r>
            <a:r>
              <a:rPr lang="cs-CZ" dirty="0" err="1" smtClean="0">
                <a:hlinkClick r:id="rId4"/>
              </a:rPr>
              <a:t>cancer</a:t>
            </a:r>
            <a:r>
              <a:rPr lang="cs-CZ" dirty="0" smtClean="0">
                <a:hlinkClick r:id="rId4"/>
              </a:rPr>
              <a:t>_</a:t>
            </a:r>
            <a:r>
              <a:rPr lang="cs-CZ" dirty="0" err="1" smtClean="0">
                <a:hlinkClick r:id="rId4"/>
              </a:rPr>
              <a:t>correlation</a:t>
            </a:r>
            <a:r>
              <a:rPr lang="cs-CZ" dirty="0" smtClean="0">
                <a:hlinkClick r:id="rId4"/>
              </a:rPr>
              <a:t>_</a:t>
            </a:r>
            <a:r>
              <a:rPr lang="cs-CZ" dirty="0" err="1" smtClean="0">
                <a:hlinkClick r:id="rId4"/>
              </a:rPr>
              <a:t>from</a:t>
            </a:r>
            <a:r>
              <a:rPr lang="cs-CZ" dirty="0" smtClean="0">
                <a:hlinkClick r:id="rId4"/>
              </a:rPr>
              <a:t>_</a:t>
            </a:r>
            <a:r>
              <a:rPr lang="cs-CZ" dirty="0" err="1" smtClean="0">
                <a:hlinkClick r:id="rId4"/>
              </a:rPr>
              <a:t>NIH.svg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Referenční seznam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cs-CZ" sz="1800" dirty="0" smtClean="0"/>
              <a:t>Statistiky týkající se kouření cigaret - souhrn všech údajů. </a:t>
            </a:r>
            <a:r>
              <a:rPr lang="en-US" sz="1800" dirty="0" smtClean="0"/>
              <a:t>[cit. 2013-0</a:t>
            </a:r>
            <a:r>
              <a:rPr lang="cs-CZ" sz="1800" dirty="0" smtClean="0"/>
              <a:t>4</a:t>
            </a:r>
            <a:r>
              <a:rPr lang="en-US" sz="1800" dirty="0" smtClean="0"/>
              <a:t>-</a:t>
            </a:r>
            <a:r>
              <a:rPr lang="cs-CZ" sz="1800" dirty="0" smtClean="0"/>
              <a:t>04</a:t>
            </a:r>
            <a:r>
              <a:rPr lang="en-US" sz="1800" dirty="0" smtClean="0"/>
              <a:t>].</a:t>
            </a:r>
            <a:r>
              <a:rPr lang="cs-CZ" sz="1800" dirty="0" smtClean="0">
                <a:cs typeface="Arial" pitchFamily="34" charset="0"/>
              </a:rPr>
              <a:t> </a:t>
            </a:r>
            <a:r>
              <a:rPr lang="en-US" sz="1800" dirty="0" err="1" smtClean="0"/>
              <a:t>Dostupné</a:t>
            </a:r>
            <a:r>
              <a:rPr lang="en-US" sz="1800" dirty="0" smtClean="0"/>
              <a:t> z:</a:t>
            </a:r>
            <a:r>
              <a:rPr lang="cs-CZ" sz="1800" dirty="0" smtClean="0"/>
              <a:t> </a:t>
            </a:r>
            <a:r>
              <a:rPr lang="cs-CZ" sz="1800" dirty="0" smtClean="0">
                <a:hlinkClick r:id="rId2"/>
              </a:rPr>
              <a:t>http://www.</a:t>
            </a:r>
            <a:r>
              <a:rPr lang="cs-CZ" sz="1800" dirty="0" err="1" smtClean="0">
                <a:hlinkClick r:id="rId2"/>
              </a:rPr>
              <a:t>kurakovaplice.cz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koureni</a:t>
            </a:r>
            <a:r>
              <a:rPr lang="cs-CZ" sz="1800" dirty="0" smtClean="0">
                <a:hlinkClick r:id="rId2"/>
              </a:rPr>
              <a:t>_cigaret/</a:t>
            </a:r>
            <a:r>
              <a:rPr lang="cs-CZ" sz="1800" dirty="0" err="1" smtClean="0">
                <a:hlinkClick r:id="rId2"/>
              </a:rPr>
              <a:t>zajimavosti</a:t>
            </a:r>
            <a:r>
              <a:rPr lang="cs-CZ" sz="1800" dirty="0" smtClean="0">
                <a:hlinkClick r:id="rId2"/>
              </a:rPr>
              <a:t>-a-statistiky/statistiky-</a:t>
            </a:r>
            <a:r>
              <a:rPr lang="cs-CZ" sz="1800" dirty="0" err="1" smtClean="0">
                <a:hlinkClick r:id="rId2"/>
              </a:rPr>
              <a:t>tykajici</a:t>
            </a:r>
            <a:r>
              <a:rPr lang="cs-CZ" sz="1800" dirty="0" smtClean="0">
                <a:hlinkClick r:id="rId2"/>
              </a:rPr>
              <a:t>-se-</a:t>
            </a:r>
            <a:r>
              <a:rPr lang="cs-CZ" sz="1800" dirty="0" err="1" smtClean="0">
                <a:hlinkClick r:id="rId2"/>
              </a:rPr>
              <a:t>koureni</a:t>
            </a:r>
            <a:r>
              <a:rPr lang="cs-CZ" sz="1800" dirty="0" smtClean="0">
                <a:hlinkClick r:id="rId2"/>
              </a:rPr>
              <a:t>/10-statistiky-</a:t>
            </a:r>
            <a:r>
              <a:rPr lang="cs-CZ" sz="1800" dirty="0" err="1" smtClean="0">
                <a:hlinkClick r:id="rId2"/>
              </a:rPr>
              <a:t>tykajici</a:t>
            </a:r>
            <a:r>
              <a:rPr lang="cs-CZ" sz="1800" dirty="0" smtClean="0">
                <a:hlinkClick r:id="rId2"/>
              </a:rPr>
              <a:t>-se-</a:t>
            </a:r>
            <a:r>
              <a:rPr lang="cs-CZ" sz="1800" dirty="0" err="1" smtClean="0">
                <a:hlinkClick r:id="rId2"/>
              </a:rPr>
              <a:t>koureni</a:t>
            </a:r>
            <a:r>
              <a:rPr lang="cs-CZ" sz="1800" dirty="0" smtClean="0">
                <a:hlinkClick r:id="rId2"/>
              </a:rPr>
              <a:t>-cigaret.</a:t>
            </a:r>
            <a:r>
              <a:rPr lang="cs-CZ" sz="1800" dirty="0" err="1" smtClean="0">
                <a:hlinkClick r:id="rId2"/>
              </a:rPr>
              <a:t>html</a:t>
            </a:r>
            <a:endParaRPr lang="cs-CZ" sz="1800" smtClean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sz="1800" smtClean="0"/>
              <a:t>Jelínek</a:t>
            </a:r>
            <a:r>
              <a:rPr lang="cs-CZ" sz="1800" dirty="0" smtClean="0"/>
              <a:t>, J.; </a:t>
            </a:r>
            <a:r>
              <a:rPr lang="cs-CZ" sz="1800" dirty="0" err="1" smtClean="0"/>
              <a:t>Zicháček</a:t>
            </a:r>
            <a:r>
              <a:rPr lang="cs-CZ" sz="1800" dirty="0" smtClean="0"/>
              <a:t>, V. (2004). </a:t>
            </a:r>
            <a:r>
              <a:rPr lang="cs-CZ" sz="1800" i="1" dirty="0" smtClean="0"/>
              <a:t>Biologie pro gymnázia. </a:t>
            </a:r>
            <a:r>
              <a:rPr lang="cs-CZ" sz="1800" dirty="0" smtClean="0"/>
              <a:t>7. </a:t>
            </a:r>
            <a:r>
              <a:rPr lang="cs-CZ" sz="1800" dirty="0" err="1" smtClean="0"/>
              <a:t>vyd</a:t>
            </a:r>
            <a:r>
              <a:rPr lang="cs-CZ" sz="1800" dirty="0" smtClean="0"/>
              <a:t>. Olomouc : Nakladatelství Olomouc. 574 s. </a:t>
            </a:r>
            <a:r>
              <a:rPr lang="cs-CZ" sz="1800" dirty="0" err="1" smtClean="0"/>
              <a:t>ISBN</a:t>
            </a:r>
            <a:r>
              <a:rPr lang="cs-CZ" sz="1800" dirty="0" smtClean="0"/>
              <a:t> 80-7182-177-2. </a:t>
            </a:r>
          </a:p>
          <a:p>
            <a:pPr marL="514350" indent="-514350">
              <a:buFont typeface="Times New Roman" pitchFamily="18" charset="0"/>
              <a:buAutoNum type="arabicPeriod"/>
            </a:pPr>
            <a:endParaRPr lang="cs-CZ" sz="18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Kouření - dokument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32656"/>
          </a:xfrm>
        </p:spPr>
        <p:txBody>
          <a:bodyPr>
            <a:normAutofit/>
          </a:bodyPr>
          <a:lstStyle/>
          <a:p>
            <a:r>
              <a:rPr lang="cs-CZ" sz="1600" dirty="0" smtClean="0">
                <a:hlinkClick r:id="rId2"/>
              </a:rPr>
              <a:t>http://www.</a:t>
            </a:r>
            <a:r>
              <a:rPr lang="cs-CZ" sz="1600" dirty="0" err="1" smtClean="0">
                <a:hlinkClick r:id="rId2"/>
              </a:rPr>
              <a:t>ceskatelevize.cz</a:t>
            </a:r>
            <a:r>
              <a:rPr lang="cs-CZ" sz="1600" dirty="0" smtClean="0">
                <a:hlinkClick r:id="rId2"/>
              </a:rPr>
              <a:t>/porady/10121359557-port/626-chemie-</a:t>
            </a:r>
            <a:r>
              <a:rPr lang="cs-CZ" sz="1600" dirty="0" err="1" smtClean="0">
                <a:hlinkClick r:id="rId2"/>
              </a:rPr>
              <a:t>koureni</a:t>
            </a:r>
            <a:r>
              <a:rPr lang="cs-CZ" sz="1600" dirty="0" smtClean="0">
                <a:hlinkClick r:id="rId2"/>
              </a:rPr>
              <a:t>/video/</a:t>
            </a:r>
            <a:endParaRPr lang="cs-CZ" sz="1600" dirty="0"/>
          </a:p>
        </p:txBody>
      </p:sp>
      <p:pic>
        <p:nvPicPr>
          <p:cNvPr id="12290" name="Picture 2" descr="File:Lighting each others cigarettes, 19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988840"/>
            <a:ext cx="5616624" cy="4354173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1643042" y="6488668"/>
            <a:ext cx="70334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hlinkClick r:id="rId4"/>
              </a:rPr>
              <a:t>Obr.2.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cs-CZ" dirty="0" smtClean="0"/>
              <a:t>Zdravotní rizika</a:t>
            </a:r>
            <a:endParaRPr lang="cs-CZ" dirty="0"/>
          </a:p>
        </p:txBody>
      </p:sp>
      <p:pic>
        <p:nvPicPr>
          <p:cNvPr id="10242" name="Picture 2" descr="File:Risks form smoking-smoking can damage every part of the bod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764704"/>
            <a:ext cx="7096125" cy="5705476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2857488" y="6550223"/>
            <a:ext cx="62865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Obr.3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Tak to končí!!!</a:t>
            </a:r>
            <a:endParaRPr lang="cs-CZ" dirty="0"/>
          </a:p>
        </p:txBody>
      </p:sp>
      <p:pic>
        <p:nvPicPr>
          <p:cNvPr id="9218" name="Picture 2" descr="File:Cancer smoking lung cancer correlation from NIH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980728"/>
            <a:ext cx="5184576" cy="5057347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2928926" y="5805264"/>
            <a:ext cx="6215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Obr.4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(NE)Zajímavosti o KOUŘENÍ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Množství kuřáků na celé Zemi, kouření v jiných státech celosvětově se odhaduje počet kuřáků za Zemi na ……. miliardy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prevalence kouření ………v posledních dvou desetiletích v zemích s vysokými příjmy,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každá vykouřená cigareta zkracuje život o …….    minut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průměrně si kuřák svým kouřením zkrátí život               o let!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na Zemi zemře na následky kouření   ……… lidí každou hodinu, 13 400 lidí každý den, 4,8 milionu lidí za rok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za dobu 20. století zemřela na následky nemocí z kouření ……..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miliard lidí (kam se hrabe na toto číslo druhá světová válka, že?)</a:t>
            </a:r>
          </a:p>
          <a:p>
            <a:endParaRPr lang="cs-CZ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316416" y="1268760"/>
            <a:ext cx="64807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1,3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635896" y="2204864"/>
            <a:ext cx="100811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klesá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7020272" y="3068960"/>
            <a:ext cx="64807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5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6084168" y="4509120"/>
            <a:ext cx="100811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560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7668344" y="3645024"/>
            <a:ext cx="1262608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15-18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907704" y="5877272"/>
            <a:ext cx="64807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lvl="0"/>
            <a:r>
              <a:rPr lang="cs-CZ" sz="2800" dirty="0" smtClean="0"/>
              <a:t>podle průzkumu v ČR kouří asi                                    lidí</a:t>
            </a:r>
          </a:p>
          <a:p>
            <a:pPr lvl="0"/>
            <a:r>
              <a:rPr lang="cs-CZ" sz="2800" dirty="0" smtClean="0"/>
              <a:t>kouří …….. % populace nad 18 let, zbytek jsou děti a mladiství do 18 let</a:t>
            </a:r>
          </a:p>
          <a:p>
            <a:pPr lvl="0"/>
            <a:r>
              <a:rPr lang="cs-CZ" sz="2800" dirty="0" smtClean="0"/>
              <a:t>v ČR bylo vybráno na spotřební dani za cigarety </a:t>
            </a:r>
            <a:r>
              <a:rPr lang="cs-CZ" sz="2800" dirty="0" smtClean="0">
                <a:solidFill>
                  <a:srgbClr val="FF0000"/>
                </a:solidFill>
              </a:rPr>
              <a:t>………</a:t>
            </a:r>
            <a:r>
              <a:rPr lang="cs-CZ" sz="2800" dirty="0" smtClean="0"/>
              <a:t> miliard Kč + daň z přidané hodnoty (DPH) ve výši cca. 4-5 miliardy Kč</a:t>
            </a:r>
          </a:p>
          <a:p>
            <a:pPr lvl="0"/>
            <a:r>
              <a:rPr lang="cs-CZ" sz="2800" dirty="0" smtClean="0"/>
              <a:t>daň z jedné cigarety - cca. ………………Kč (údaj pro rok 2012)</a:t>
            </a:r>
          </a:p>
          <a:p>
            <a:pPr lvl="0"/>
            <a:r>
              <a:rPr lang="cs-CZ" sz="2800" dirty="0" smtClean="0"/>
              <a:t>v ČR zemře každý rok z nejrůznějších důvodů asi 100.000 lidí, z toho na nemoci spojené s kouřením zemře v ČR každý rok asi ……...……. lidí (což se dá přirovnat vyhlazení celého jednoho okresního města), tzn. asi 350 lidí za týden (plné jedno dopravní letadlo lidí, asi ……….  lidí denně!) </a:t>
            </a:r>
          </a:p>
          <a:p>
            <a:pPr lvl="0"/>
            <a:r>
              <a:rPr lang="cs-CZ" sz="2800" dirty="0" smtClean="0"/>
              <a:t>dvě třetiny lidí, kteří zemřeli na nemoci z kouření cigaret jsou mladší ………… let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4932040" y="0"/>
            <a:ext cx="2736304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2.300.000      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7308304" y="1412776"/>
            <a:ext cx="864096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45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211960" y="2780928"/>
            <a:ext cx="136815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2,10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4788024" y="5013176"/>
            <a:ext cx="100811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50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475656" y="4149080"/>
            <a:ext cx="1262608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18.000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259632" y="476672"/>
            <a:ext cx="64807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26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2123728" y="5949280"/>
            <a:ext cx="100811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65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lvl="0"/>
            <a:r>
              <a:rPr lang="cs-CZ" sz="2800" dirty="0" smtClean="0"/>
              <a:t>kdo vykouří 40 cigaret za den, dostane za …….. dní takové radioaktivní ozáření, jako by si nechal udělat rentgenový snímek plic</a:t>
            </a:r>
          </a:p>
          <a:p>
            <a:pPr lvl="0"/>
            <a:r>
              <a:rPr lang="cs-CZ" sz="2800" dirty="0" smtClean="0"/>
              <a:t>9 z 10 kuřáků začne kouřit před ……… rokem, a proto je kouření někdy nazýváno dětskou nemocí </a:t>
            </a:r>
          </a:p>
          <a:p>
            <a:pPr lvl="0"/>
            <a:r>
              <a:rPr lang="cs-CZ" sz="2800" dirty="0" smtClean="0"/>
              <a:t>průměrný věk 1. cigarety kolem ………. let</a:t>
            </a:r>
          </a:p>
          <a:p>
            <a:pPr lvl="0"/>
            <a:r>
              <a:rPr lang="cs-CZ" sz="2800" dirty="0" smtClean="0"/>
              <a:t>každý den v ČR začne kouřit ……………. dětí</a:t>
            </a:r>
          </a:p>
          <a:p>
            <a:pPr lvl="0"/>
            <a:r>
              <a:rPr lang="cs-CZ" sz="2800" dirty="0" smtClean="0"/>
              <a:t>alarmující je i to, že kouří více (pohlaví)</a:t>
            </a:r>
          </a:p>
          <a:p>
            <a:pPr lvl="0"/>
            <a:r>
              <a:rPr lang="cs-CZ" sz="2800" dirty="0" smtClean="0"/>
              <a:t>pokud kouří oba rodiče, je pravděpodobnost vzniku kuřáctví u dítěte ………    vyšší než u dítěte z nekuřácké rodiny</a:t>
            </a:r>
          </a:p>
          <a:p>
            <a:pPr lvl="0"/>
            <a:r>
              <a:rPr lang="cs-CZ" sz="2800" dirty="0" smtClean="0"/>
              <a:t>v současné době je přibližně               % těhotných žen aktivními kuřačkami</a:t>
            </a:r>
          </a:p>
          <a:p>
            <a:r>
              <a:rPr lang="cs-CZ" sz="2800" dirty="0" smtClean="0"/>
              <a:t>………. % těhotných žen jsou pasivními kuřačkami</a:t>
            </a:r>
          </a:p>
          <a:p>
            <a:pPr lvl="0"/>
            <a:r>
              <a:rPr lang="cs-CZ" sz="2800" dirty="0" smtClean="0"/>
              <a:t>riziko samovolného potratu je zvýšeno asi ………….%</a:t>
            </a:r>
          </a:p>
          <a:p>
            <a:endParaRPr lang="cs-CZ" sz="2800" dirty="0" smtClean="0"/>
          </a:p>
          <a:p>
            <a:pPr lvl="0"/>
            <a:endParaRPr lang="cs-CZ" sz="2800" dirty="0" smtClean="0"/>
          </a:p>
          <a:p>
            <a:pPr lvl="0"/>
            <a:endParaRPr lang="cs-CZ" sz="2800" dirty="0" smtClean="0"/>
          </a:p>
          <a:p>
            <a:pPr lvl="0"/>
            <a:endParaRPr lang="cs-CZ" sz="2800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6372200" y="0"/>
            <a:ext cx="720080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6     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5004048" y="2276872"/>
            <a:ext cx="864096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10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427984" y="2780928"/>
            <a:ext cx="136815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619672" y="4221088"/>
            <a:ext cx="100811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err="1" smtClean="0">
                <a:solidFill>
                  <a:srgbClr val="FF0000"/>
                </a:solidFill>
              </a:rPr>
              <a:t>4x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4716016" y="3356992"/>
            <a:ext cx="3456384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dívek než chlapců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5004048" y="1340768"/>
            <a:ext cx="64807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18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4644008" y="4725144"/>
            <a:ext cx="100811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smtClean="0">
                <a:solidFill>
                  <a:srgbClr val="FF0000"/>
                </a:solidFill>
              </a:rPr>
              <a:t>9-13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51520" y="5661248"/>
            <a:ext cx="100811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37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6516216" y="6165304"/>
            <a:ext cx="100811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50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1" grpId="0" animBg="1"/>
      <p:bldP spid="14" grpId="0" animBg="1"/>
      <p:bldP spid="15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lvl="0"/>
            <a:r>
              <a:rPr lang="cs-CZ" sz="2800" dirty="0" smtClean="0"/>
              <a:t>ze 100% všech pacientů s rakovinou plic je ……… % kuřáků</a:t>
            </a:r>
          </a:p>
          <a:p>
            <a:pPr lvl="0"/>
            <a:r>
              <a:rPr lang="cs-CZ" sz="2800" dirty="0" smtClean="0"/>
              <a:t>kouření způsobuje          % poruch erekce</a:t>
            </a:r>
          </a:p>
          <a:p>
            <a:pPr lvl="0"/>
            <a:r>
              <a:rPr lang="cs-CZ" sz="2800" dirty="0" smtClean="0"/>
              <a:t>riziko neplodnosti u kuřaček bylo ve srovnání s nekouřícími ženami o …….. % vyšší</a:t>
            </a:r>
          </a:p>
          <a:p>
            <a:pPr lvl="0"/>
            <a:r>
              <a:rPr lang="cs-CZ" sz="2800" dirty="0" smtClean="0"/>
              <a:t>kolem ………    % kuřáků, tedy asi milion lidí, zkusí každý rok přestat</a:t>
            </a:r>
          </a:p>
          <a:p>
            <a:pPr lvl="0"/>
            <a:r>
              <a:rPr lang="cs-CZ" sz="2800" dirty="0" smtClean="0"/>
              <a:t>pokud se kuřák rozhodne přestat sám bez pomoci léků a terapie, má asi ……% šanci na úspěch</a:t>
            </a:r>
          </a:p>
          <a:p>
            <a:pPr lvl="0"/>
            <a:r>
              <a:rPr lang="cs-CZ" sz="2800" dirty="0" smtClean="0"/>
              <a:t>pokud navštíví lékárnu a koupí si náhradní nikotinové přípravky, zvýší se jeho šance na ………%</a:t>
            </a:r>
          </a:p>
          <a:p>
            <a:pPr lvl="0"/>
            <a:r>
              <a:rPr lang="cs-CZ" sz="2800" dirty="0" smtClean="0"/>
              <a:t>pokud vyhledá odbornou pomoc, např. poradnu pro odvykání kouření má velmi optimistické vyhlídky – přes    …….. % šanci na úspěch!</a:t>
            </a:r>
          </a:p>
          <a:p>
            <a:endParaRPr lang="cs-CZ" sz="2800" dirty="0" smtClean="0"/>
          </a:p>
          <a:p>
            <a:pPr lvl="0"/>
            <a:endParaRPr lang="cs-CZ" sz="2800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6588224" y="0"/>
            <a:ext cx="720080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90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403648" y="1916832"/>
            <a:ext cx="864096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40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627784" y="3284984"/>
            <a:ext cx="504056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5148064" y="4221088"/>
            <a:ext cx="720080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10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835696" y="1412776"/>
            <a:ext cx="648072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60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467544" y="5661248"/>
            <a:ext cx="720080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40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131840" y="476672"/>
            <a:ext cx="720080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20 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4" grpId="0" animBg="1"/>
      <p:bldP spid="13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lvl="0"/>
            <a:r>
              <a:rPr lang="cs-CZ" dirty="0" smtClean="0"/>
              <a:t>roční náklady ČR na léčbu kuřáků činí přibližně </a:t>
            </a:r>
            <a:r>
              <a:rPr lang="cs-CZ" b="1" dirty="0" smtClean="0"/>
              <a:t>……… miliard Kč</a:t>
            </a:r>
            <a:r>
              <a:rPr lang="cs-CZ" dirty="0" smtClean="0"/>
              <a:t>, kouření tedy </a:t>
            </a:r>
            <a:r>
              <a:rPr lang="cs-CZ" b="1" dirty="0" smtClean="0"/>
              <a:t>výrazně zatěžuje zdravotní systém ČR </a:t>
            </a:r>
            <a:r>
              <a:rPr lang="cs-CZ" dirty="0" smtClean="0"/>
              <a:t>a </a:t>
            </a:r>
            <a:r>
              <a:rPr lang="cs-CZ" b="1" dirty="0" smtClean="0"/>
              <a:t>společnost jako celek tedy na kuřáky značně doplácí.</a:t>
            </a:r>
            <a:endParaRPr lang="cs-CZ" dirty="0" smtClean="0"/>
          </a:p>
          <a:p>
            <a:pPr lvl="0"/>
            <a:r>
              <a:rPr lang="cs-CZ" dirty="0" smtClean="0"/>
              <a:t>j</a:t>
            </a:r>
            <a:r>
              <a:rPr lang="cs-CZ" b="1" dirty="0" smtClean="0"/>
              <a:t>edna seance vodní dýmky </a:t>
            </a:r>
            <a:r>
              <a:rPr lang="cs-CZ" dirty="0" smtClean="0"/>
              <a:t>znamená asi </a:t>
            </a:r>
            <a:r>
              <a:rPr lang="cs-CZ" b="1" dirty="0" smtClean="0"/>
              <a:t>………………  ks cigaret</a:t>
            </a:r>
            <a:r>
              <a:rPr lang="cs-CZ" dirty="0" smtClean="0"/>
              <a:t>!!! (chladný kouř = kuřák šlukuje koncentrovaný kouř výrazně více, přijme tak mnohem více škodlivin!)</a:t>
            </a:r>
          </a:p>
          <a:p>
            <a:pPr lvl="0"/>
            <a:r>
              <a:rPr lang="cs-CZ" dirty="0" smtClean="0"/>
              <a:t>1 seance = ……. </a:t>
            </a:r>
            <a:r>
              <a:rPr lang="cs-CZ" b="1" dirty="0" smtClean="0"/>
              <a:t>% CO v krvi </a:t>
            </a:r>
            <a:r>
              <a:rPr lang="cs-CZ" dirty="0" smtClean="0"/>
              <a:t>- přiotrávení oxidem uhelnatým</a:t>
            </a:r>
          </a:p>
          <a:p>
            <a:pPr lvl="0"/>
            <a:r>
              <a:rPr lang="cs-CZ" b="1" dirty="0" smtClean="0"/>
              <a:t>70% dospělých kuřáků by chtělo přestat kouřit </a:t>
            </a:r>
            <a:r>
              <a:rPr lang="cs-CZ" dirty="0" smtClean="0"/>
              <a:t>(</a:t>
            </a:r>
            <a:r>
              <a:rPr lang="cs-CZ" i="1" dirty="0" smtClean="0"/>
              <a:t>z toho vyplývá, že téměř ……… miliony lidí v ČR si denně kupují cigarety, i když by raději nekupovali!</a:t>
            </a:r>
            <a:r>
              <a:rPr lang="cs-CZ" dirty="0" smtClean="0"/>
              <a:t>)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100392" y="0"/>
            <a:ext cx="1043608" cy="5847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dirty="0" smtClean="0">
                <a:solidFill>
                  <a:srgbClr val="FF0000"/>
                </a:solidFill>
              </a:rPr>
              <a:t>80     </a:t>
            </a:r>
            <a:endParaRPr lang="cs-CZ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195736" y="4077072"/>
            <a:ext cx="792088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600" dirty="0" smtClean="0">
                <a:solidFill>
                  <a:srgbClr val="FF0000"/>
                </a:solidFill>
              </a:rPr>
              <a:t>20</a:t>
            </a:r>
            <a:endParaRPr lang="cs-CZ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7092280" y="2060848"/>
            <a:ext cx="2051720" cy="5232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30 - 300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4211960" y="5661248"/>
            <a:ext cx="792088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600" dirty="0" smtClean="0">
                <a:solidFill>
                  <a:srgbClr val="FF0000"/>
                </a:solidFill>
              </a:rPr>
              <a:t>2</a:t>
            </a:r>
            <a:endParaRPr lang="cs-CZ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4" grpId="0" animBg="1"/>
      <p:bldP spid="16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827</Words>
  <Application>Microsoft Office PowerPoint</Application>
  <PresentationFormat>Předvádění na obrazovce 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Snímek 1</vt:lpstr>
      <vt:lpstr>Kouření - dokument</vt:lpstr>
      <vt:lpstr>Zdravotní rizika</vt:lpstr>
      <vt:lpstr>Tak to končí!!!</vt:lpstr>
      <vt:lpstr>(NE)Zajímavosti o KOUŘENÍ</vt:lpstr>
      <vt:lpstr>Snímek 6</vt:lpstr>
      <vt:lpstr>Snímek 7</vt:lpstr>
      <vt:lpstr>Snímek 8</vt:lpstr>
      <vt:lpstr>Snímek 9</vt:lpstr>
      <vt:lpstr>Citace obrázků</vt:lpstr>
      <vt:lpstr>Referenční seznam</vt:lpstr>
    </vt:vector>
  </TitlesOfParts>
  <Company>ryu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ryu</dc:creator>
  <cp:lastModifiedBy>Iveta.B</cp:lastModifiedBy>
  <cp:revision>21</cp:revision>
  <dcterms:created xsi:type="dcterms:W3CDTF">2013-04-08T16:19:46Z</dcterms:created>
  <dcterms:modified xsi:type="dcterms:W3CDTF">2013-05-06T07:15:17Z</dcterms:modified>
</cp:coreProperties>
</file>