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73" r:id="rId3"/>
    <p:sldId id="274" r:id="rId4"/>
    <p:sldId id="275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7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8FA5D-E70C-4875-B998-CDDFC24FD32F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DD92A-F6C5-443F-BB58-026E7862B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21892-3901-4B13-97A4-EC3C14BDE711}" type="slidenum">
              <a:rPr lang="cs-CZ"/>
              <a:pPr/>
              <a:t>2</a:t>
            </a:fld>
            <a:endParaRPr lang="cs-CZ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D2416-719A-44CB-9549-8D9C935703AC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4D0B3-3508-4E20-90A4-9D4696DD3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Diaphragm.gif" TargetMode="External"/><Relationship Id="rId2" Type="http://schemas.openxmlformats.org/officeDocument/2006/relationships/hyperlink" Target="http://cs.wikipedia.org/wiki/Soubor:Respiratory_system_complete_en.svg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cs.wikipedia.org/wiki/Soubor:Breathing_corset.gi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mibazar.cz/vtipy.php?user=18239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4294338"/>
              </p:ext>
            </p:extLst>
          </p:nvPr>
        </p:nvGraphicFramePr>
        <p:xfrm>
          <a:off x="1436942" y="2780928"/>
          <a:ext cx="6302808" cy="314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Ventilace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, respirace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OKR_BIO_02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Jiří Okrouhlý Ph.D.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respirace, ventilace, mechanismus dýchání</a:t>
                      </a: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Vysvětlete pojem respirace?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okysličování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krve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odvod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CO2</a:t>
            </a:r>
          </a:p>
          <a:p>
            <a:pPr marL="541338" indent="-541338">
              <a:buFont typeface="+mj-lt"/>
              <a:buAutoNum type="arabicPeriod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B9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Vysvětlete pojem ventilace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Výměna plynů mezi vnitřním a vnějším prostředím</a:t>
            </a:r>
          </a:p>
          <a:p>
            <a:pPr marL="541338" indent="-541338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Nakreslete a popište schéma dýchacího ústrojí?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(individuální řešení)</a:t>
            </a:r>
          </a:p>
          <a:p>
            <a:pPr marL="541338" indent="-541338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Definujte pneumotorax?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protržení hrudní dutiny – následek – smrštění plíce z důvodu rozdílného tlaku v hrudníku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Který sval se nejvíce podílí na dýchání?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bránice </a:t>
            </a:r>
          </a:p>
          <a:p>
            <a:pPr marL="541338" indent="-541338"/>
            <a:endParaRPr lang="cs-CZ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Citace obrázků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69269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 Dýchací systém: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 respiratory system consists of the airways, the lungs, and the respiratory muscles that mediate the movement of air into and out of the body.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 free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encyclopedia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San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Francisco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(CA):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Wikimedia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Foundation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200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[cit. 2013-0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04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Dostupné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cs.wikipedia.org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wiki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/Soubor: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Respiratory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_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system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_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complete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2"/>
              </a:rPr>
              <a:t>_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2"/>
              </a:rPr>
              <a:t>en.svg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 Bránice: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Bránice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 free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encyclopedia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San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Francisco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(CA):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Wikimedia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Foundation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200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[cit. 2013-0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04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Dostupné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3"/>
              </a:rPr>
              <a:t>cs.wikipedia.org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3"/>
              </a:rPr>
              <a:t>wiki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3"/>
              </a:rPr>
              <a:t>/Soubor: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3"/>
              </a:rPr>
              <a:t>Diaphragm.gif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3 Mechanismus dýchání: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Breathing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corset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 free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encyclopedia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[online]. San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Francisco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(CA):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Wikimedia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Foundation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200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[cit. 2013-0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04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Dostupné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z: 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4"/>
              </a:rPr>
              <a:t>http://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4"/>
              </a:rPr>
              <a:t>cs.wikipedia.org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4"/>
              </a:rPr>
              <a:t>/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4"/>
              </a:rPr>
              <a:t>wiki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4"/>
              </a:rPr>
              <a:t>/Soubor: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4"/>
              </a:rPr>
              <a:t>Breathing</a:t>
            </a:r>
            <a:r>
              <a:rPr lang="cs-CZ" dirty="0" smtClean="0">
                <a:latin typeface="Arial" pitchFamily="34" charset="0"/>
                <a:cs typeface="Arial" pitchFamily="34" charset="0"/>
                <a:hlinkClick r:id="rId4"/>
              </a:rPr>
              <a:t>_</a:t>
            </a:r>
            <a:r>
              <a:rPr lang="cs-CZ" dirty="0" err="1" smtClean="0">
                <a:latin typeface="Arial" pitchFamily="34" charset="0"/>
                <a:cs typeface="Arial" pitchFamily="34" charset="0"/>
                <a:hlinkClick r:id="rId4"/>
              </a:rPr>
              <a:t>corset.gif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Referenční seznam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Sto zajímavostí o lidském těle.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[cit. 2013-0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04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].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Dostupné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z: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http://www.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2"/>
              </a:rPr>
              <a:t>mimibazar.cz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/vtipy.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2"/>
              </a:rPr>
              <a:t>php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?user=182390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Jelínek, J.;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Zicháček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, V. (2004).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Biologie pro gymnázia.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Olomouc : Nakladatelství Olomouc. 574 s.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ISBN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80-7182-177-2. </a:t>
            </a:r>
          </a:p>
          <a:p>
            <a:pPr marL="514350" indent="-514350">
              <a:buFont typeface="Times New Roman" pitchFamily="18" charset="0"/>
              <a:buAutoNum type="arabicPeriod"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Funkce dýchacího systému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3645025"/>
            <a:ext cx="601216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Okysličování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krve a odvod </a:t>
            </a:r>
            <a:r>
              <a:rPr lang="cs-CZ" sz="40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cs-CZ" sz="4000" baseline="-25000" dirty="0" err="1" smtClean="0">
                <a:latin typeface="Arial" pitchFamily="34" charset="0"/>
                <a:cs typeface="Arial" pitchFamily="34" charset="0"/>
              </a:rPr>
              <a:t>2</a:t>
            </a:r>
            <a:endParaRPr lang="cs-CZ" sz="4000" baseline="-25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4000" dirty="0" smtClean="0">
                <a:latin typeface="Arial" pitchFamily="34" charset="0"/>
                <a:cs typeface="Arial" pitchFamily="34" charset="0"/>
              </a:rPr>
              <a:t>a metabolitů = </a:t>
            </a:r>
            <a:r>
              <a:rPr lang="cs-CZ" sz="40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RESPIRACE</a:t>
            </a:r>
            <a:endParaRPr lang="cs-CZ" sz="40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98072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Výměna plynů mezi vnitřním a vnějším prostředím</a:t>
            </a:r>
          </a:p>
          <a:p>
            <a:pPr lvl="1"/>
            <a:r>
              <a:rPr lang="cs-CZ" sz="3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36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VENTILACE</a:t>
            </a:r>
            <a:endParaRPr lang="cs-CZ" sz="36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648866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 1.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Dýchací systém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Soubor:Respiratory system complete en.svg"/>
          <p:cNvPicPr>
            <a:picLocks noChangeAspect="1" noChangeArrowheads="1"/>
          </p:cNvPicPr>
          <p:nvPr/>
        </p:nvPicPr>
        <p:blipFill>
          <a:blip r:embed="rId3" cstate="print"/>
          <a:srcRect l="17502" r="27073"/>
          <a:stretch>
            <a:fillRect/>
          </a:stretch>
        </p:blipFill>
        <p:spPr bwMode="auto">
          <a:xfrm>
            <a:off x="5868144" y="2420888"/>
            <a:ext cx="2689202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Dýchací pohyby a kinetika plic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Inspirační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expirační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svaly 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I: </a:t>
            </a:r>
            <a:r>
              <a:rPr lang="cs-CZ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diaphragma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bránice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), externí mezižeberní svaly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aj. 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E: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interní mezižeberní svaly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a další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Soubor:Diaphrag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645025"/>
            <a:ext cx="4104456" cy="3212975"/>
          </a:xfrm>
          <a:prstGeom prst="rect">
            <a:avLst/>
          </a:prstGeom>
          <a:noFill/>
        </p:spPr>
      </p:pic>
      <p:sp>
        <p:nvSpPr>
          <p:cNvPr id="9" name="Obdélník 8"/>
          <p:cNvSpPr/>
          <p:nvPr/>
        </p:nvSpPr>
        <p:spPr>
          <a:xfrm>
            <a:off x="5292080" y="4365104"/>
            <a:ext cx="3851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Obr.2.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Bránice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Nádech / výdech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http://upload.wikimedia.org/wikipedia/commons/thumb/a/a6/Breathing_corset.gif/220px-Breathing_corse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340768"/>
            <a:ext cx="4104456" cy="5111916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0" y="6488668"/>
            <a:ext cx="7740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Obr.3.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Mechanismus dýchání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752600" y="3276600"/>
            <a:ext cx="2438400" cy="1219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Dechový objem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752600" y="838200"/>
            <a:ext cx="2438400" cy="24384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Nádechový</a:t>
            </a:r>
          </a:p>
          <a:p>
            <a:pPr algn="ctr"/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rezervní objem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4495800"/>
            <a:ext cx="2438400" cy="1981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Výdechový </a:t>
            </a:r>
          </a:p>
          <a:p>
            <a:pPr algn="ctr"/>
            <a:r>
              <a:rPr lang="cs-CZ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rezervní objem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95800" y="35814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>
                <a:latin typeface="Arial" pitchFamily="34" charset="0"/>
                <a:cs typeface="Arial" pitchFamily="34" charset="0"/>
              </a:rPr>
              <a:t>asi 0,5 l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95800" y="16764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>
                <a:latin typeface="Arial" pitchFamily="34" charset="0"/>
                <a:cs typeface="Arial" pitchFamily="34" charset="0"/>
              </a:rPr>
              <a:t>asi 1,5 - 2,5 l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495800" y="50292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>
                <a:latin typeface="Arial" pitchFamily="34" charset="0"/>
                <a:cs typeface="Arial" pitchFamily="34" charset="0"/>
              </a:rPr>
              <a:t>asi 1,0 - 2,0 l</a:t>
            </a:r>
          </a:p>
        </p:txBody>
      </p:sp>
      <p:sp>
        <p:nvSpPr>
          <p:cNvPr id="24584" name="AutoShape 8"/>
          <p:cNvSpPr>
            <a:spLocks/>
          </p:cNvSpPr>
          <p:nvPr/>
        </p:nvSpPr>
        <p:spPr bwMode="auto">
          <a:xfrm>
            <a:off x="6400800" y="1676400"/>
            <a:ext cx="533400" cy="4267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7162800" y="3352800"/>
            <a:ext cx="1752600" cy="990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3,0 - 5,0 l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6934200" y="2057400"/>
            <a:ext cx="2057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latin typeface="Arial" pitchFamily="34" charset="0"/>
                <a:cs typeface="Arial" pitchFamily="34" charset="0"/>
              </a:rPr>
              <a:t>VITÁLNÍ</a:t>
            </a:r>
          </a:p>
          <a:p>
            <a:pPr algn="ctr"/>
            <a:r>
              <a:rPr lang="cs-CZ">
                <a:latin typeface="Arial" pitchFamily="34" charset="0"/>
                <a:cs typeface="Arial" pitchFamily="34" charset="0"/>
              </a:rPr>
              <a:t>KAPACITA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676400" y="762000"/>
            <a:ext cx="2590800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3200400" y="152400"/>
            <a:ext cx="556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>
                <a:latin typeface="Arial" pitchFamily="34" charset="0"/>
                <a:cs typeface="Arial" pitchFamily="34" charset="0"/>
              </a:rPr>
              <a:t>DECHOVÉ OBJEMY</a:t>
            </a:r>
            <a:endParaRPr lang="cs-CZ" sz="2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 autoUpdateAnimBg="0"/>
      <p:bldP spid="24579" grpId="0" animBg="1" autoUpdateAnimBg="0"/>
      <p:bldP spid="24580" grpId="0" animBg="1" autoUpdateAnimBg="0"/>
      <p:bldP spid="24581" grpId="0" autoUpdateAnimBg="0"/>
      <p:bldP spid="24582" grpId="0" autoUpdateAnimBg="0"/>
      <p:bldP spid="24583" grpId="0" autoUpdateAnimBg="0"/>
      <p:bldP spid="24584" grpId="0" animBg="1"/>
      <p:bldP spid="24585" grpId="0" animBg="1" autoUpdateAnimBg="0"/>
      <p:bldP spid="24586" grpId="0" animBg="1" autoUpdateAnimBg="0"/>
      <p:bldP spid="24587" grpId="0" animBg="1"/>
      <p:bldP spid="2458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600200" y="228600"/>
            <a:ext cx="5486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latin typeface="Arial" pitchFamily="34" charset="0"/>
                <a:cs typeface="Arial" pitchFamily="34" charset="0"/>
              </a:rPr>
              <a:t>Frekvence dýchání v klidu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6 - 14/min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00200" y="1295400"/>
            <a:ext cx="5486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latin typeface="Arial" pitchFamily="34" charset="0"/>
                <a:cs typeface="Arial" pitchFamily="34" charset="0"/>
              </a:rPr>
              <a:t>Frekvence dýchání při maximální zátěži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40 - 60/min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14400" y="2957513"/>
            <a:ext cx="69342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VENTILACE</a:t>
            </a:r>
            <a:r>
              <a:rPr lang="cs-CZ" sz="3600" dirty="0">
                <a:latin typeface="Arial" pitchFamily="34" charset="0"/>
                <a:cs typeface="Arial" pitchFamily="34" charset="0"/>
              </a:rPr>
              <a:t> =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Arial" pitchFamily="34" charset="0"/>
                <a:cs typeface="Arial" pitchFamily="34" charset="0"/>
              </a:rPr>
              <a:t>frekvence dýchání x dechový objem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14400" y="4405313"/>
            <a:ext cx="6934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latin typeface="Arial" pitchFamily="34" charset="0"/>
                <a:cs typeface="Arial" pitchFamily="34" charset="0"/>
              </a:rPr>
              <a:t>Ventilace v klidu 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5 - 8 l 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14400" y="5472113"/>
            <a:ext cx="6934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latin typeface="Arial" pitchFamily="34" charset="0"/>
                <a:cs typeface="Arial" pitchFamily="34" charset="0"/>
              </a:rPr>
              <a:t>Ventilace při maximální zátěži 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120 - 220 l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0" y="2819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0" y="426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04" grpId="0" autoUpdateAnimBg="0"/>
      <p:bldP spid="25605" grpId="0" autoUpdateAnimBg="0"/>
      <p:bldP spid="2560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Zajímavosti o respiračním systému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Plocha povrchu lidské plíce je stejná jako plocha….......                            Ale po antuce se líp běhá.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Vaše levá plíce je ……………… než pravá plíce, protože ta musí udělat místo pro srdce.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Dá se přežít bez 1 ledviny?</a:t>
            </a:r>
          </a:p>
          <a:p>
            <a:pPr marL="514350" indent="-51435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Ano, dá. Může vám být odstraněna velká část vnitřních orgánů a můžete přežít. Konkrétně: dá se přežít bez žaludku, sleziny, 75 % jater, 80 % střev, bez jedné ledviny, plíce a prakticky bez každého orgánu z pánevní oblasti. Prakticky je to však bez orgánu z pánevní oblasti nuda.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Nos si může zapamatovat až ……………….. různých vůní. Vůně jsou to v lepším případě.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051720" y="1124744"/>
            <a:ext cx="306092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tenisového kurtu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067944" y="1844824"/>
            <a:ext cx="1656184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menší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5868144" y="5373216"/>
            <a:ext cx="172819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50 000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3568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Jak dýcháte během dne?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Úkol: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Zkuste si spočítat nádechy za minutu teď v hodině!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Správný mechanismus dýchání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Úkol: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Popište správný mechanismus dýchání v klidu i při zátěži.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Nádech nosem, výdech ústy!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Jaké jsou nejčastější chyby při dýchání?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Mělké a povrchní dýchání, dýchání ústy.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547</Words>
  <Application>Microsoft Office PowerPoint</Application>
  <PresentationFormat>Předvádění na obrazovce (4:3)</PresentationFormat>
  <Paragraphs>90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Funkce dýchacího systému</vt:lpstr>
      <vt:lpstr>Dýchací pohyby a kinetika plic</vt:lpstr>
      <vt:lpstr>Nádech / výdech</vt:lpstr>
      <vt:lpstr>Snímek 5</vt:lpstr>
      <vt:lpstr>Snímek 6</vt:lpstr>
      <vt:lpstr>Zajímavosti o respiračním systému</vt:lpstr>
      <vt:lpstr>Snímek 8</vt:lpstr>
      <vt:lpstr>Správný mechanismus dýchání</vt:lpstr>
      <vt:lpstr>Opakování</vt:lpstr>
      <vt:lpstr>Citace obrázků</vt:lpstr>
      <vt:lpstr>Referenční seznam</vt:lpstr>
    </vt:vector>
  </TitlesOfParts>
  <Company>ryu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ryu</dc:creator>
  <cp:lastModifiedBy>ryu</cp:lastModifiedBy>
  <cp:revision>14</cp:revision>
  <dcterms:created xsi:type="dcterms:W3CDTF">2013-04-08T16:23:49Z</dcterms:created>
  <dcterms:modified xsi:type="dcterms:W3CDTF">2013-04-29T15:57:48Z</dcterms:modified>
</cp:coreProperties>
</file>