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7" r:id="rId3"/>
    <p:sldId id="270" r:id="rId4"/>
    <p:sldId id="285" r:id="rId5"/>
    <p:sldId id="286" r:id="rId6"/>
    <p:sldId id="287" r:id="rId7"/>
    <p:sldId id="288" r:id="rId8"/>
    <p:sldId id="289" r:id="rId9"/>
    <p:sldId id="290" r:id="rId10"/>
    <p:sldId id="271" r:id="rId11"/>
    <p:sldId id="298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3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183C9-B47D-4149-8908-D69308C1205C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E7CCC-F152-4DFC-9ACA-C497390B52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183C9-B47D-4149-8908-D69308C1205C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E7CCC-F152-4DFC-9ACA-C497390B52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183C9-B47D-4149-8908-D69308C1205C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E7CCC-F152-4DFC-9ACA-C497390B52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183C9-B47D-4149-8908-D69308C1205C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E7CCC-F152-4DFC-9ACA-C497390B52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183C9-B47D-4149-8908-D69308C1205C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E7CCC-F152-4DFC-9ACA-C497390B52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183C9-B47D-4149-8908-D69308C1205C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E7CCC-F152-4DFC-9ACA-C497390B52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183C9-B47D-4149-8908-D69308C1205C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E7CCC-F152-4DFC-9ACA-C497390B52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183C9-B47D-4149-8908-D69308C1205C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E7CCC-F152-4DFC-9ACA-C497390B52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183C9-B47D-4149-8908-D69308C1205C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E7CCC-F152-4DFC-9ACA-C497390B52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183C9-B47D-4149-8908-D69308C1205C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E7CCC-F152-4DFC-9ACA-C497390B52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183C9-B47D-4149-8908-D69308C1205C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E7CCC-F152-4DFC-9ACA-C497390B52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183C9-B47D-4149-8908-D69308C1205C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1E7CCC-F152-4DFC-9ACA-C497390B521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File:Some_toxic_components_in_smoke.png" TargetMode="Externa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ekuratka.cz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2"/>
          <p:cNvSpPr txBox="1">
            <a:spLocks/>
          </p:cNvSpPr>
          <p:nvPr/>
        </p:nvSpPr>
        <p:spPr>
          <a:xfrm>
            <a:off x="1371600" y="1714488"/>
            <a:ext cx="6400800" cy="3924312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/>
              <a:t>Elektronický materiál byl vytvořen v rámci projektu OP VK CZ.1.07/1.1.24/01.0040</a:t>
            </a:r>
          </a:p>
          <a:p>
            <a:pPr marL="0" indent="0" algn="ctr">
              <a:buNone/>
            </a:pPr>
            <a:r>
              <a:rPr lang="cs-CZ" sz="1200" dirty="0" smtClean="0"/>
              <a:t>Zvyšování kvality vzdělávání v Moravskoslezském kraji</a:t>
            </a:r>
          </a:p>
          <a:p>
            <a:pPr marL="0" indent="0" algn="ctr">
              <a:buNone/>
            </a:pPr>
            <a:r>
              <a:rPr lang="cs-CZ" sz="1200" dirty="0" smtClean="0"/>
              <a:t>Střední průmyslová škola stavební, Havířov, příspěvková organizace</a:t>
            </a:r>
          </a:p>
          <a:p>
            <a:endParaRPr lang="cs-CZ" sz="1200" dirty="0" smtClean="0"/>
          </a:p>
          <a:p>
            <a:endParaRPr lang="cs-CZ" sz="1400" dirty="0"/>
          </a:p>
        </p:txBody>
      </p:sp>
      <p:pic>
        <p:nvPicPr>
          <p:cNvPr id="3" name="Obrázek 1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60" y="285728"/>
            <a:ext cx="4071966" cy="857256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4" name="Nadpis 4"/>
          <p:cNvSpPr txBox="1">
            <a:spLocks/>
          </p:cNvSpPr>
          <p:nvPr/>
        </p:nvSpPr>
        <p:spPr>
          <a:xfrm>
            <a:off x="714348" y="1214422"/>
            <a:ext cx="7772400" cy="50006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1600" b="1" dirty="0" smtClean="0">
                <a:latin typeface="Calibri" pitchFamily="34" charset="0"/>
                <a:cs typeface="Calibri" pitchFamily="34" charset="0"/>
              </a:rPr>
              <a:t>Přírodní vědy aktivně a interaktivně</a:t>
            </a:r>
            <a:endParaRPr lang="cs-CZ" sz="1600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174294338"/>
              </p:ext>
            </p:extLst>
          </p:nvPr>
        </p:nvGraphicFramePr>
        <p:xfrm>
          <a:off x="1436942" y="2780928"/>
          <a:ext cx="6302808" cy="3140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9882"/>
                <a:gridCol w="4452926"/>
              </a:tblGrid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Název EM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libri" pitchFamily="34" charset="0"/>
                          <a:cs typeface="Calibri" pitchFamily="34" charset="0"/>
                        </a:rPr>
                        <a:t>Kouření a jeho vliv na </a:t>
                      </a:r>
                      <a:r>
                        <a:rPr lang="cs-CZ" smtClean="0">
                          <a:latin typeface="Calibri" pitchFamily="34" charset="0"/>
                          <a:cs typeface="Calibri" pitchFamily="34" charset="0"/>
                        </a:rPr>
                        <a:t>lidský</a:t>
                      </a:r>
                      <a:r>
                        <a:rPr lang="cs-CZ" baseline="0" smtClean="0">
                          <a:latin typeface="Calibri" pitchFamily="34" charset="0"/>
                          <a:cs typeface="Calibri" pitchFamily="34" charset="0"/>
                        </a:rPr>
                        <a:t> organismus 1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Název sady EM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Calibri" pitchFamily="34" charset="0"/>
                          <a:cs typeface="Calibri" pitchFamily="34" charset="0"/>
                        </a:rPr>
                        <a:t>OKR_BIO_03</a:t>
                      </a:r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Vzdělávací obor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kern="1200" dirty="0" smtClean="0">
                          <a:latin typeface="Calibri" pitchFamily="34" charset="0"/>
                          <a:cs typeface="Calibri" pitchFamily="34" charset="0"/>
                        </a:rPr>
                        <a:t>Biologie</a:t>
                      </a:r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Vzdělávací oblast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kern="1200" dirty="0" smtClean="0">
                          <a:latin typeface="Calibri" pitchFamily="34" charset="0"/>
                          <a:cs typeface="Calibri" pitchFamily="34" charset="0"/>
                        </a:rPr>
                        <a:t>Člověk a příroda, Informační a komunikační technologie</a:t>
                      </a:r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Autor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Calibri" pitchFamily="34" charset="0"/>
                          <a:cs typeface="Calibri" pitchFamily="34" charset="0"/>
                        </a:rPr>
                        <a:t>Mgr. Jiří Okrouhlý Ph.D.</a:t>
                      </a:r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Ročník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Calibri" pitchFamily="34" charset="0"/>
                          <a:cs typeface="Calibri" pitchFamily="34" charset="0"/>
                        </a:rPr>
                        <a:t>1.</a:t>
                      </a:r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Anotace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Calibri" pitchFamily="34" charset="0"/>
                          <a:cs typeface="Calibri" pitchFamily="34" charset="0"/>
                        </a:rPr>
                        <a:t>kouření, dýchací systém,</a:t>
                      </a:r>
                      <a:r>
                        <a:rPr lang="cs-CZ" sz="1400" baseline="0" dirty="0" smtClean="0">
                          <a:latin typeface="Calibri" pitchFamily="34" charset="0"/>
                          <a:cs typeface="Calibri" pitchFamily="34" charset="0"/>
                        </a:rPr>
                        <a:t> vliv kouření na organismus</a:t>
                      </a:r>
                      <a:endParaRPr lang="cs-CZ" sz="1400" dirty="0" smtClean="0"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endParaRPr lang="cs-CZ" sz="1400" dirty="0" smtClean="0"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287546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Citace obrázků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692696"/>
            <a:ext cx="9144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Obr.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1 Škodliviny v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cigaretě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Some toxic components in smoke.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In: </a:t>
            </a:r>
            <a:r>
              <a:rPr lang="cs-CZ" i="1" dirty="0" err="1" smtClean="0">
                <a:latin typeface="Arial" pitchFamily="34" charset="0"/>
                <a:cs typeface="Arial" pitchFamily="34" charset="0"/>
              </a:rPr>
              <a:t>Wikipedia</a:t>
            </a:r>
            <a:r>
              <a:rPr lang="cs-CZ" i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cs-CZ" i="1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cs-CZ" i="1" dirty="0" smtClean="0">
                <a:latin typeface="Arial" pitchFamily="34" charset="0"/>
                <a:cs typeface="Arial" pitchFamily="34" charset="0"/>
              </a:rPr>
              <a:t> free </a:t>
            </a:r>
            <a:r>
              <a:rPr lang="cs-CZ" i="1" dirty="0" err="1" smtClean="0">
                <a:latin typeface="Arial" pitchFamily="34" charset="0"/>
                <a:cs typeface="Arial" pitchFamily="34" charset="0"/>
              </a:rPr>
              <a:t>encyclopedia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[online]. San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Francisco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(CA):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Wikimedia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Foundation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200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7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- [cit. 2013-0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04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].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Dostupné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z: </a:t>
            </a:r>
            <a:r>
              <a:rPr lang="cs-CZ" dirty="0" smtClean="0">
                <a:latin typeface="Arial" pitchFamily="34" charset="0"/>
                <a:cs typeface="Arial" pitchFamily="34" charset="0"/>
                <a:hlinkClick r:id="rId2"/>
              </a:rPr>
              <a:t>http://</a:t>
            </a:r>
            <a:r>
              <a:rPr lang="cs-CZ" dirty="0" err="1" smtClean="0">
                <a:latin typeface="Arial" pitchFamily="34" charset="0"/>
                <a:cs typeface="Arial" pitchFamily="34" charset="0"/>
                <a:hlinkClick r:id="rId2"/>
              </a:rPr>
              <a:t>en.wikipedia.org</a:t>
            </a:r>
            <a:r>
              <a:rPr lang="cs-CZ" dirty="0" smtClean="0">
                <a:latin typeface="Arial" pitchFamily="34" charset="0"/>
                <a:cs typeface="Arial" pitchFamily="34" charset="0"/>
                <a:hlinkClick r:id="rId2"/>
              </a:rPr>
              <a:t>/</a:t>
            </a:r>
            <a:r>
              <a:rPr lang="cs-CZ" dirty="0" err="1" smtClean="0">
                <a:latin typeface="Arial" pitchFamily="34" charset="0"/>
                <a:cs typeface="Arial" pitchFamily="34" charset="0"/>
                <a:hlinkClick r:id="rId2"/>
              </a:rPr>
              <a:t>wiki</a:t>
            </a:r>
            <a:r>
              <a:rPr lang="cs-CZ" dirty="0" smtClean="0">
                <a:latin typeface="Arial" pitchFamily="34" charset="0"/>
                <a:cs typeface="Arial" pitchFamily="34" charset="0"/>
                <a:hlinkClick r:id="rId2"/>
              </a:rPr>
              <a:t>/</a:t>
            </a:r>
            <a:r>
              <a:rPr lang="cs-CZ" dirty="0" err="1" smtClean="0">
                <a:latin typeface="Arial" pitchFamily="34" charset="0"/>
                <a:cs typeface="Arial" pitchFamily="34" charset="0"/>
                <a:hlinkClick r:id="rId2"/>
              </a:rPr>
              <a:t>File</a:t>
            </a:r>
            <a:r>
              <a:rPr lang="cs-CZ" dirty="0" smtClean="0">
                <a:latin typeface="Arial" pitchFamily="34" charset="0"/>
                <a:cs typeface="Arial" pitchFamily="34" charset="0"/>
                <a:hlinkClick r:id="rId2"/>
              </a:rPr>
              <a:t>:</a:t>
            </a:r>
            <a:r>
              <a:rPr lang="cs-CZ" dirty="0" err="1" smtClean="0">
                <a:latin typeface="Arial" pitchFamily="34" charset="0"/>
                <a:cs typeface="Arial" pitchFamily="34" charset="0"/>
                <a:hlinkClick r:id="rId2"/>
              </a:rPr>
              <a:t>Some</a:t>
            </a:r>
            <a:r>
              <a:rPr lang="cs-CZ" dirty="0" smtClean="0">
                <a:latin typeface="Arial" pitchFamily="34" charset="0"/>
                <a:cs typeface="Arial" pitchFamily="34" charset="0"/>
                <a:hlinkClick r:id="rId2"/>
              </a:rPr>
              <a:t>_</a:t>
            </a:r>
            <a:r>
              <a:rPr lang="cs-CZ" dirty="0" err="1" smtClean="0">
                <a:latin typeface="Arial" pitchFamily="34" charset="0"/>
                <a:cs typeface="Arial" pitchFamily="34" charset="0"/>
                <a:hlinkClick r:id="rId2"/>
              </a:rPr>
              <a:t>toxic</a:t>
            </a:r>
            <a:r>
              <a:rPr lang="cs-CZ" dirty="0" smtClean="0">
                <a:latin typeface="Arial" pitchFamily="34" charset="0"/>
                <a:cs typeface="Arial" pitchFamily="34" charset="0"/>
                <a:hlinkClick r:id="rId2"/>
              </a:rPr>
              <a:t>_</a:t>
            </a:r>
            <a:r>
              <a:rPr lang="cs-CZ" dirty="0" err="1" smtClean="0">
                <a:latin typeface="Arial" pitchFamily="34" charset="0"/>
                <a:cs typeface="Arial" pitchFamily="34" charset="0"/>
                <a:hlinkClick r:id="rId2"/>
              </a:rPr>
              <a:t>components</a:t>
            </a:r>
            <a:r>
              <a:rPr lang="cs-CZ" dirty="0" smtClean="0">
                <a:latin typeface="Arial" pitchFamily="34" charset="0"/>
                <a:cs typeface="Arial" pitchFamily="34" charset="0"/>
                <a:hlinkClick r:id="rId2"/>
              </a:rPr>
              <a:t>_in_</a:t>
            </a:r>
            <a:r>
              <a:rPr lang="cs-CZ" dirty="0" err="1" smtClean="0">
                <a:latin typeface="Arial" pitchFamily="34" charset="0"/>
                <a:cs typeface="Arial" pitchFamily="34" charset="0"/>
                <a:hlinkClick r:id="rId2"/>
              </a:rPr>
              <a:t>smoke.png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Referenční seznam</a:t>
            </a:r>
          </a:p>
        </p:txBody>
      </p:sp>
      <p:sp>
        <p:nvSpPr>
          <p:cNvPr id="3072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Times New Roman" pitchFamily="18" charset="0"/>
              <a:buAutoNum type="arabicPeriod"/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Složení cigaret.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[cit. 2013-0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04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].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Dostupné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z: </a:t>
            </a:r>
            <a:r>
              <a:rPr lang="cs-CZ" sz="1800" dirty="0" smtClean="0">
                <a:latin typeface="Arial" pitchFamily="34" charset="0"/>
                <a:cs typeface="Arial" pitchFamily="34" charset="0"/>
                <a:hlinkClick r:id="rId2"/>
              </a:rPr>
              <a:t>http://www.</a:t>
            </a:r>
            <a:r>
              <a:rPr lang="cs-CZ" sz="1800" dirty="0" err="1" smtClean="0">
                <a:latin typeface="Arial" pitchFamily="34" charset="0"/>
                <a:cs typeface="Arial" pitchFamily="34" charset="0"/>
                <a:hlinkClick r:id="rId2"/>
              </a:rPr>
              <a:t>nekuratka.cz</a:t>
            </a:r>
            <a:r>
              <a:rPr lang="cs-CZ" sz="1800" dirty="0" smtClean="0">
                <a:latin typeface="Arial" pitchFamily="34" charset="0"/>
                <a:cs typeface="Arial" pitchFamily="34" charset="0"/>
                <a:hlinkClick r:id="rId2"/>
              </a:rPr>
              <a:t>/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514350" indent="-514350">
              <a:buFont typeface="Times New Roman" pitchFamily="18" charset="0"/>
              <a:buAutoNum type="arabicPeriod"/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Jelínek, J.; </a:t>
            </a:r>
            <a:r>
              <a:rPr lang="cs-CZ" sz="1800" dirty="0" err="1" smtClean="0">
                <a:latin typeface="Arial" pitchFamily="34" charset="0"/>
                <a:cs typeface="Arial" pitchFamily="34" charset="0"/>
              </a:rPr>
              <a:t>Zicháček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, V. (2004). </a:t>
            </a:r>
            <a:r>
              <a:rPr lang="cs-CZ" sz="1800" i="1" dirty="0" smtClean="0">
                <a:latin typeface="Arial" pitchFamily="34" charset="0"/>
                <a:cs typeface="Arial" pitchFamily="34" charset="0"/>
              </a:rPr>
              <a:t>Biologie pro gymnázia. 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7. </a:t>
            </a:r>
            <a:r>
              <a:rPr lang="cs-CZ" sz="1800" dirty="0" err="1" smtClean="0">
                <a:latin typeface="Arial" pitchFamily="34" charset="0"/>
                <a:cs typeface="Arial" pitchFamily="34" charset="0"/>
              </a:rPr>
              <a:t>vyd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. Olomouc : Nakladatelství Olomouc. 574 s. </a:t>
            </a:r>
            <a:r>
              <a:rPr lang="cs-CZ" sz="1800" dirty="0" err="1" smtClean="0">
                <a:latin typeface="Arial" pitchFamily="34" charset="0"/>
                <a:cs typeface="Arial" pitchFamily="34" charset="0"/>
              </a:rPr>
              <a:t>ISBN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 80-7182-177-2. </a:t>
            </a:r>
            <a:endParaRPr lang="cs-CZ" sz="180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Times New Roman" pitchFamily="18" charset="0"/>
              <a:buAutoNum type="arabicPeriod"/>
            </a:pPr>
            <a:endParaRPr lang="cs-CZ" sz="18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5535" y="0"/>
            <a:ext cx="8286379" cy="1143000"/>
          </a:xfrm>
        </p:spPr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Co vše je v cigaretě?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99591" y="1268760"/>
            <a:ext cx="3480231" cy="5040560"/>
          </a:xfrm>
        </p:spPr>
        <p:txBody>
          <a:bodyPr>
            <a:noAutofit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Nikotin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Kadmium 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CO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Oxid siřičitý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Oxidy dusíku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Dehet</a:t>
            </a:r>
          </a:p>
          <a:p>
            <a:r>
              <a:rPr lang="cs-CZ" dirty="0" err="1" smtClean="0">
                <a:latin typeface="Arial" pitchFamily="34" charset="0"/>
                <a:cs typeface="Arial" pitchFamily="34" charset="0"/>
              </a:rPr>
              <a:t>Nitrosaminy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5220072" y="1015503"/>
            <a:ext cx="345638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Kyanovodík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Formaldehyd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Akrolein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3200" dirty="0" err="1" smtClean="0">
                <a:latin typeface="Arial" pitchFamily="34" charset="0"/>
                <a:cs typeface="Arial" pitchFamily="34" charset="0"/>
              </a:rPr>
              <a:t>Methanol</a:t>
            </a:r>
            <a:endParaRPr lang="cs-CZ" sz="32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Arsen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Polonium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Toluen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Amoniak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0" y="6211669"/>
            <a:ext cx="82444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err="1" smtClean="0"/>
              <a:t>Obr1</a:t>
            </a:r>
            <a:r>
              <a:rPr lang="cs-CZ" dirty="0" smtClean="0"/>
              <a:t>. </a:t>
            </a:r>
            <a:r>
              <a:rPr lang="cs-CZ" dirty="0" smtClean="0"/>
              <a:t>Škodliviny v cigaretě</a:t>
            </a:r>
            <a:endParaRPr lang="cs-CZ" dirty="0"/>
          </a:p>
        </p:txBody>
      </p:sp>
      <p:pic>
        <p:nvPicPr>
          <p:cNvPr id="26626" name="Picture 2" descr="File:Some toxic components in smok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32656"/>
            <a:ext cx="8323262" cy="57054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Formaldehyd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Formaldehyd se používá k </a:t>
            </a: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nakládání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mrtvých živočichů, aby zůstali po smrti vcelku a nerozpadli se. 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Používá se v v muzeu, kde jsou nádoby, ve kterých plavou mrtvé exponáty. 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Formaldehyd působí na lidský organismus štípáním očí, kýchání, podráždění sliznic a má nasládle odporný pach – viz </a:t>
            </a: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pálení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očí a </a:t>
            </a: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kýchání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nekuřáků v restauraci, kde se kouří.</a:t>
            </a:r>
          </a:p>
          <a:p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Toluen a dehet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Toluen se používá pro výrobu výbušnin a přidává se do barev a laků. 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Je to také nebezpečná </a:t>
            </a: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droga,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která poškozuje mozek, játra a dýchací cesty.</a:t>
            </a:r>
          </a:p>
          <a:p>
            <a:pPr lvl="0">
              <a:defRPr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Dehet je černá lepkavá látka, která se uchytává v dýchacích cestách a v plicích. </a:t>
            </a:r>
          </a:p>
          <a:p>
            <a:pPr lvl="0">
              <a:defRPr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Špiní a způsobuje </a:t>
            </a: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zčernání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plic.</a:t>
            </a:r>
          </a:p>
          <a:p>
            <a:pPr lvl="0">
              <a:defRPr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Dehet způsobuje, že kuřáci často kašlou a špatně se jim dýchá.</a:t>
            </a:r>
          </a:p>
          <a:p>
            <a:pPr>
              <a:buNone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Oxid uhelnatý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Oxid uhelnatý má chemickou značku CO. 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Pro lidské tělo je jedovatý proto, že se silně váže na </a:t>
            </a: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červené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krvinky, které nosí po těle kyslík. 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Když se na krvinku naváže oxid uhelnatý, odebere kyslík a uchytí se místo kyslíku.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červená krvinka také putuje krevním oběhem pomaleji.</a:t>
            </a:r>
          </a:p>
          <a:p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Arsen a radioaktivní polonium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445224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Arsen je součástí látky, které se říká </a:t>
            </a: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arsenik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Arsenik se používal jako </a:t>
            </a: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jed na krysy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a roztoče. 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Arsenik také způsobuje rakovinu jater, kůže a plic. 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Arsenikem byl otráven například slavný válečník </a:t>
            </a: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Napoleon Bonaparte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Mezi lidmi panuje všeobecný strach z radioaktivity. 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To je neviditelné záření, které může vyvolat rakovinu. 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Kuřák vdechne za celý život při kouření tolik záření, jakoby chodil každý </a:t>
            </a: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třetí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den na rentgenový snímek plic.</a:t>
            </a:r>
          </a:p>
          <a:p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Amoniak a kadmium</a:t>
            </a:r>
            <a:br>
              <a:rPr lang="cs-CZ" dirty="0" smtClean="0">
                <a:latin typeface="Arial" pitchFamily="34" charset="0"/>
                <a:cs typeface="Arial" pitchFamily="34" charset="0"/>
              </a:rPr>
            </a:b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805264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Amoniaku se taky říká </a:t>
            </a: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čpavek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je to jedovatý plyn, který když se vdechuje do těla, tak poškozuje dýchací cesty. 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Čpavek vzniká, když se </a:t>
            </a: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rozkládají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mrtvá těla zvířat a lidí nebo když hnijí jejich výkaly. Z amoniaku se také vyrábějí hnojiva.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Kadmium je jedovatý kov, který se hromadí v těle a vylučuje se z něj jen velmi pomalu. Proto mají kuřáci často od kadmia poškozené ledviny. 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Otrava kadmiem způsobuje poškození kostí a krve a může způsobit rakovinu. 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Kadmium se používá například na výrobu některých druhů </a:t>
            </a: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baterek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Kyanid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je to prudký jed, kterému se také někdy říká </a:t>
            </a: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cyankáli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Během druhé světové války se kyanid používal jako součást plynu, který nacisti pouštěli </a:t>
            </a: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židům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v plynových komorách v koncentračních táborech, aby je tak zabili. 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Po válce se tak otrávili nacisti, kteří byli odsouzeni k trestu smrti. 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Kyanid má nahořklou chuť, chutná po </a:t>
            </a: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hořkých mandlích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580</Words>
  <Application>Microsoft Office PowerPoint</Application>
  <PresentationFormat>Předvádění na obrazovce (4:3)</PresentationFormat>
  <Paragraphs>74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sady Office</vt:lpstr>
      <vt:lpstr>Snímek 1</vt:lpstr>
      <vt:lpstr>Co vše je v cigaretě?</vt:lpstr>
      <vt:lpstr>Snímek 3</vt:lpstr>
      <vt:lpstr>Formaldehyd</vt:lpstr>
      <vt:lpstr>Toluen a dehet</vt:lpstr>
      <vt:lpstr>Oxid uhelnatý</vt:lpstr>
      <vt:lpstr>Arsen a radioaktivní polonium</vt:lpstr>
      <vt:lpstr>Amoniak a kadmium </vt:lpstr>
      <vt:lpstr>Kyanid</vt:lpstr>
      <vt:lpstr>Citace obrázků</vt:lpstr>
      <vt:lpstr>Referenční seznam</vt:lpstr>
    </vt:vector>
  </TitlesOfParts>
  <Company>ryu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ryu</dc:creator>
  <cp:lastModifiedBy>ryu</cp:lastModifiedBy>
  <cp:revision>21</cp:revision>
  <dcterms:created xsi:type="dcterms:W3CDTF">2013-04-08T16:19:46Z</dcterms:created>
  <dcterms:modified xsi:type="dcterms:W3CDTF">2013-04-29T15:59:40Z</dcterms:modified>
</cp:coreProperties>
</file>