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282" r:id="rId5"/>
    <p:sldId id="284" r:id="rId6"/>
    <p:sldId id="285" r:id="rId7"/>
    <p:sldId id="287" r:id="rId8"/>
    <p:sldId id="288" r:id="rId9"/>
    <p:sldId id="289" r:id="rId10"/>
    <p:sldId id="290" r:id="rId11"/>
    <p:sldId id="27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16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oubor:Illu_lymph_node_structure.png" TargetMode="External"/><Relationship Id="rId2" Type="http://schemas.openxmlformats.org/officeDocument/2006/relationships/hyperlink" Target="http://cs.wikipedia.org/wiki/Soubor:Illu_lymphatic_system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en.wikipedia.org/wiki/File:Illu_thymus.jpg" TargetMode="External"/><Relationship Id="rId5" Type="http://schemas.openxmlformats.org/officeDocument/2006/relationships/hyperlink" Target="http://en.wikipedia.org/wiki/File:Gray1188.png" TargetMode="External"/><Relationship Id="rId4" Type="http://schemas.openxmlformats.org/officeDocument/2006/relationships/hyperlink" Target="http://cs.wikipedia.org/wiki/Soubor:Illu_spleen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2875423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Lymfatický systém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GOJ_BIO_05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Mízovody, Lymfatické cévy,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Lymfa, Míza, Lymfatické uzliny, Ledviny, Brzlík, Imunita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7158" y="1000108"/>
            <a:ext cx="4071966" cy="55721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000" dirty="0" smtClean="0"/>
              <a:t>p</a:t>
            </a:r>
            <a:r>
              <a:rPr lang="cs-CZ" sz="2000" dirty="0" smtClean="0"/>
              <a:t>rimární </a:t>
            </a:r>
            <a:r>
              <a:rPr lang="cs-CZ" sz="2000" dirty="0" smtClean="0"/>
              <a:t>lymfatický </a:t>
            </a:r>
            <a:r>
              <a:rPr lang="cs-CZ" sz="2000" dirty="0" smtClean="0"/>
              <a:t>orgán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v lidském těle se nachází </a:t>
            </a:r>
            <a:r>
              <a:rPr lang="cs-CZ" sz="2000" dirty="0" smtClean="0"/>
              <a:t>v </a:t>
            </a:r>
            <a:r>
              <a:rPr lang="cs-CZ" sz="2000" dirty="0" smtClean="0"/>
              <a:t>hrudní dutině za hrudní kostí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 </a:t>
            </a:r>
            <a:r>
              <a:rPr lang="cs-CZ" sz="2000" dirty="0" smtClean="0"/>
              <a:t>hlavním orgánem </a:t>
            </a:r>
            <a:r>
              <a:rPr lang="cs-CZ" sz="2000" dirty="0" smtClean="0"/>
              <a:t>pro        třídění </a:t>
            </a:r>
            <a:r>
              <a:rPr lang="cs-CZ" sz="2000" dirty="0" smtClean="0"/>
              <a:t>a funkční dozrávání 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T lymfocytů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jeho velikost </a:t>
            </a:r>
            <a:r>
              <a:rPr lang="cs-CZ" sz="2000" dirty="0" smtClean="0"/>
              <a:t>je </a:t>
            </a:r>
            <a:r>
              <a:rPr lang="cs-CZ" sz="2000" dirty="0" smtClean="0"/>
              <a:t>největší   kolem </a:t>
            </a:r>
            <a:r>
              <a:rPr lang="cs-CZ" sz="2000" dirty="0" smtClean="0"/>
              <a:t>2. - 3. roku </a:t>
            </a:r>
            <a:r>
              <a:rPr lang="cs-CZ" sz="2000" dirty="0" smtClean="0"/>
              <a:t>věku </a:t>
            </a:r>
            <a:r>
              <a:rPr lang="cs-CZ" sz="2000" dirty="0" smtClean="0"/>
              <a:t>kdy váží 30 - </a:t>
            </a:r>
            <a:r>
              <a:rPr lang="cs-CZ" sz="2000" dirty="0" smtClean="0"/>
              <a:t>40g 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14282" y="142852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Brzlík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File:Illu thym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43050"/>
            <a:ext cx="3333750" cy="3705225"/>
          </a:xfrm>
          <a:prstGeom prst="rect">
            <a:avLst/>
          </a:prstGeom>
          <a:noFill/>
        </p:spPr>
      </p:pic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143636" y="5786454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6"/>
            <a:ext cx="85336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cs-CZ" dirty="0" err="1" smtClean="0"/>
              <a:t>L</a:t>
            </a:r>
            <a:r>
              <a:rPr lang="cs-CZ" dirty="0" err="1" smtClean="0"/>
              <a:t>ymphatic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</a:t>
            </a:r>
            <a:r>
              <a:rPr lang="cs-CZ" dirty="0" smtClean="0">
                <a:latin typeface="+mj-lt"/>
              </a:rPr>
              <a:t> [5-5-2013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cs.wikipedia.org/wiki/Soubor:Illu_lymphatic_system.jpg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</a:t>
            </a:r>
            <a:r>
              <a:rPr lang="cs-CZ" dirty="0" err="1" smtClean="0"/>
              <a:t>Lymph</a:t>
            </a:r>
            <a:r>
              <a:rPr lang="cs-CZ" dirty="0" smtClean="0"/>
              <a:t> node, [5-5-2013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3"/>
              </a:rPr>
              <a:t>https://</a:t>
            </a:r>
            <a:r>
              <a:rPr lang="cs-CZ" dirty="0" smtClean="0">
                <a:latin typeface="Calibri"/>
                <a:hlinkClick r:id="rId3"/>
              </a:rPr>
              <a:t>cs.wikipedia.org/wiki/Soubor:Illu_lymph_node_structure.png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Obr.3. Slezina, </a:t>
            </a:r>
            <a:r>
              <a:rPr lang="cs-CZ" dirty="0" smtClean="0"/>
              <a:t>[5-5-2013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4"/>
              </a:rPr>
              <a:t>http://</a:t>
            </a:r>
            <a:r>
              <a:rPr lang="cs-CZ" dirty="0" smtClean="0">
                <a:latin typeface="Calibri"/>
                <a:hlinkClick r:id="rId4"/>
              </a:rPr>
              <a:t>cs.wikipedia.org/wiki/Soubor:Illu_spleen.jpg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Obr.4. </a:t>
            </a:r>
            <a:r>
              <a:rPr lang="en-US" dirty="0" smtClean="0"/>
              <a:t>The visceral surface of the spleen</a:t>
            </a:r>
            <a:r>
              <a:rPr lang="cs-CZ" dirty="0" smtClean="0"/>
              <a:t>, </a:t>
            </a:r>
            <a:r>
              <a:rPr lang="cs-CZ" dirty="0" smtClean="0"/>
              <a:t>[5-5-2013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5"/>
              </a:rPr>
              <a:t>http://</a:t>
            </a:r>
            <a:r>
              <a:rPr lang="cs-CZ" dirty="0" smtClean="0">
                <a:latin typeface="Calibri"/>
                <a:hlinkClick r:id="rId5"/>
              </a:rPr>
              <a:t>en.wikipedia.org/wiki/File:Gray1188.png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Obr.5. </a:t>
            </a:r>
            <a:r>
              <a:rPr lang="cs-CZ" dirty="0" err="1" smtClean="0"/>
              <a:t>Thymus</a:t>
            </a:r>
            <a:r>
              <a:rPr lang="cs-CZ" dirty="0" smtClean="0"/>
              <a:t>, [5-5-2013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6"/>
              </a:rPr>
              <a:t>http://en.wikipedia.org/wiki/File:Illu_thymus.jpg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672414" cy="2571768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LYMFATICKÝ SYSTÉM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4831" y="895858"/>
            <a:ext cx="4513663" cy="596214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80226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Lymfatický systém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072187" y="6257149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  <p:pic>
        <p:nvPicPr>
          <p:cNvPr id="11266" name="Picture 2" descr="Soubor:Illu lymphatic syst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71480"/>
            <a:ext cx="3019425" cy="5505451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357158" y="1500174"/>
            <a:ext cx="51435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chemeClr val="tx2"/>
                </a:solidFill>
              </a:rPr>
              <a:t>Lymfatický </a:t>
            </a:r>
            <a:r>
              <a:rPr lang="cs-CZ" sz="2400" b="1" dirty="0" smtClean="0">
                <a:solidFill>
                  <a:schemeClr val="tx2"/>
                </a:solidFill>
              </a:rPr>
              <a:t>(mízní) systém je </a:t>
            </a:r>
            <a:r>
              <a:rPr lang="cs-CZ" sz="2400" b="1" dirty="0" smtClean="0">
                <a:solidFill>
                  <a:schemeClr val="tx2"/>
                </a:solidFill>
              </a:rPr>
              <a:t>     součástí oběhové soustavy.</a:t>
            </a:r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2"/>
                </a:solidFill>
              </a:rPr>
              <a:t> </a:t>
            </a:r>
            <a:r>
              <a:rPr lang="cs-CZ" sz="2400" b="1" dirty="0" smtClean="0">
                <a:solidFill>
                  <a:schemeClr val="tx2"/>
                </a:solidFill>
              </a:rPr>
              <a:t>Skládá </a:t>
            </a:r>
            <a:r>
              <a:rPr lang="cs-CZ" sz="2400" b="1" dirty="0" smtClean="0">
                <a:solidFill>
                  <a:schemeClr val="tx2"/>
                </a:solidFill>
              </a:rPr>
              <a:t>se z: </a:t>
            </a:r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2"/>
                </a:solidFill>
              </a:rPr>
              <a:t> sítě lymfatických </a:t>
            </a:r>
            <a:r>
              <a:rPr lang="cs-CZ" sz="2400" b="1" dirty="0" smtClean="0">
                <a:solidFill>
                  <a:schemeClr val="tx2"/>
                </a:solidFill>
              </a:rPr>
              <a:t>cév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2"/>
                </a:solidFill>
              </a:rPr>
              <a:t> lymfatických </a:t>
            </a:r>
            <a:r>
              <a:rPr lang="cs-CZ" sz="2400" b="1" dirty="0" smtClean="0">
                <a:solidFill>
                  <a:schemeClr val="tx2"/>
                </a:solidFill>
              </a:rPr>
              <a:t>uzlin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2"/>
                </a:solidFill>
              </a:rPr>
              <a:t> </a:t>
            </a:r>
            <a:r>
              <a:rPr lang="cs-CZ" sz="2400" b="1" dirty="0" smtClean="0">
                <a:solidFill>
                  <a:schemeClr val="tx2"/>
                </a:solidFill>
              </a:rPr>
              <a:t>lymfatických orgánů</a:t>
            </a:r>
            <a:endParaRPr lang="cs-CZ" sz="2400" b="1" dirty="0" smtClean="0">
              <a:solidFill>
                <a:schemeClr val="tx2"/>
              </a:solidFill>
            </a:endParaRPr>
          </a:p>
          <a:p>
            <a:r>
              <a:rPr lang="cs-CZ" sz="2400" b="1" dirty="0" smtClean="0">
                <a:solidFill>
                  <a:schemeClr val="tx2"/>
                </a:solidFill>
              </a:rPr>
              <a:t>        (</a:t>
            </a:r>
            <a:r>
              <a:rPr lang="cs-CZ" sz="2400" b="1" dirty="0" smtClean="0">
                <a:solidFill>
                  <a:schemeClr val="tx2"/>
                </a:solidFill>
              </a:rPr>
              <a:t>slezina, </a:t>
            </a:r>
            <a:r>
              <a:rPr lang="cs-CZ" sz="2400" b="1" dirty="0" smtClean="0">
                <a:solidFill>
                  <a:schemeClr val="tx2"/>
                </a:solidFill>
              </a:rPr>
              <a:t>brzlík)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20" y="1268760"/>
            <a:ext cx="8505928" cy="532859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400" dirty="0" smtClean="0"/>
              <a:t> filtruje přebytečnou tkáňovou tekutinu </a:t>
            </a:r>
            <a:r>
              <a:rPr lang="cs-CZ" sz="2400" dirty="0" smtClean="0"/>
              <a:t>z tkání a </a:t>
            </a:r>
            <a:r>
              <a:rPr lang="cs-CZ" sz="2400" dirty="0" smtClean="0"/>
              <a:t>	zajišťuje obranné </a:t>
            </a:r>
            <a:r>
              <a:rPr lang="cs-CZ" sz="2400" dirty="0" smtClean="0"/>
              <a:t>mechanismy pro </a:t>
            </a:r>
            <a:r>
              <a:rPr lang="cs-CZ" sz="2400" dirty="0" smtClean="0"/>
              <a:t>tělo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jakmile tkáňová tekutina vstoupí </a:t>
            </a:r>
            <a:r>
              <a:rPr lang="cs-CZ" sz="2400" dirty="0" smtClean="0"/>
              <a:t>do lymfatických </a:t>
            </a:r>
            <a:r>
              <a:rPr lang="cs-CZ" sz="2400" dirty="0" smtClean="0"/>
              <a:t> 	cév</a:t>
            </a:r>
            <a:r>
              <a:rPr lang="cs-CZ" sz="2400" dirty="0" smtClean="0"/>
              <a:t>, nazýváme ji </a:t>
            </a:r>
            <a:r>
              <a:rPr lang="cs-CZ" sz="2400" dirty="0" smtClean="0"/>
              <a:t>lymfou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lymfa </a:t>
            </a:r>
            <a:r>
              <a:rPr lang="cs-CZ" sz="2400" dirty="0" smtClean="0"/>
              <a:t>se filtruje </a:t>
            </a:r>
            <a:r>
              <a:rPr lang="cs-CZ" sz="2400" dirty="0" smtClean="0"/>
              <a:t>přes </a:t>
            </a:r>
            <a:r>
              <a:rPr lang="cs-CZ" sz="2400" dirty="0" smtClean="0"/>
              <a:t>lymfatické uzliny a vrací se </a:t>
            </a:r>
            <a:r>
              <a:rPr lang="cs-CZ" sz="2400" dirty="0" smtClean="0"/>
              <a:t>	do krevního řečiště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větší </a:t>
            </a:r>
            <a:r>
              <a:rPr lang="cs-CZ" sz="2400" dirty="0" smtClean="0"/>
              <a:t>mízní cévy se označují jako </a:t>
            </a:r>
            <a:r>
              <a:rPr lang="cs-CZ" sz="2400" dirty="0" smtClean="0"/>
              <a:t>mízovody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260648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systému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20" y="1571612"/>
            <a:ext cx="8505928" cy="471490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je </a:t>
            </a:r>
            <a:r>
              <a:rPr lang="cs-CZ" sz="2400" dirty="0" smtClean="0"/>
              <a:t>bezbarvá, nebo nažloutlá tekutina </a:t>
            </a:r>
            <a:r>
              <a:rPr lang="cs-CZ" sz="2400" dirty="0" smtClean="0"/>
              <a:t>vznikající přestupem tkáňového moku </a:t>
            </a:r>
            <a:r>
              <a:rPr lang="cs-CZ" sz="2400" dirty="0" smtClean="0"/>
              <a:t>do mízní </a:t>
            </a:r>
            <a:r>
              <a:rPr lang="cs-CZ" sz="2400" dirty="0" smtClean="0"/>
              <a:t>kapiláry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má </a:t>
            </a:r>
            <a:r>
              <a:rPr lang="cs-CZ" sz="2400" dirty="0" smtClean="0"/>
              <a:t>podobné složení jako krevní </a:t>
            </a:r>
            <a:r>
              <a:rPr lang="cs-CZ" sz="2400" dirty="0" smtClean="0"/>
              <a:t>plazma 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lidské </a:t>
            </a:r>
            <a:r>
              <a:rPr lang="cs-CZ" sz="2400" dirty="0" smtClean="0"/>
              <a:t>tělo obsahuje asi jeden litr </a:t>
            </a:r>
            <a:r>
              <a:rPr lang="cs-CZ" sz="2400" dirty="0" smtClean="0"/>
              <a:t>lymfy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vzniká </a:t>
            </a:r>
            <a:r>
              <a:rPr lang="cs-CZ" sz="2400" dirty="0" smtClean="0"/>
              <a:t>v mezibuněčných prostorech </a:t>
            </a:r>
            <a:endParaRPr lang="cs-CZ" sz="2400" dirty="0" smtClean="0"/>
          </a:p>
          <a:p>
            <a:r>
              <a:rPr lang="cs-CZ" sz="2400" dirty="0" smtClean="0"/>
              <a:t>	</a:t>
            </a:r>
            <a:r>
              <a:rPr lang="cs-CZ" sz="2400" dirty="0" smtClean="0"/>
              <a:t>z </a:t>
            </a:r>
            <a:r>
              <a:rPr lang="cs-CZ" sz="2400" dirty="0" smtClean="0"/>
              <a:t>tkáňového </a:t>
            </a:r>
            <a:r>
              <a:rPr lang="cs-CZ" sz="2400" dirty="0" smtClean="0"/>
              <a:t>moku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za </a:t>
            </a:r>
            <a:r>
              <a:rPr lang="cs-CZ" sz="2400" dirty="0" smtClean="0"/>
              <a:t>24 hodin se v těle vytvoří asi 2,5 l </a:t>
            </a:r>
            <a:r>
              <a:rPr lang="cs-CZ" sz="2400" dirty="0" smtClean="0"/>
              <a:t>lymfy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260648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Lymfa - Míza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428604"/>
            <a:ext cx="8786874" cy="614366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400" dirty="0" smtClean="0"/>
              <a:t> sbírá </a:t>
            </a:r>
            <a:r>
              <a:rPr lang="cs-CZ" sz="2400" dirty="0" smtClean="0"/>
              <a:t>se do mízních vlásečnic </a:t>
            </a:r>
          </a:p>
          <a:p>
            <a:r>
              <a:rPr lang="cs-CZ" sz="2400" dirty="0" smtClean="0"/>
              <a:t>       -lymfatických </a:t>
            </a:r>
            <a:r>
              <a:rPr lang="cs-CZ" sz="2400" dirty="0" smtClean="0"/>
              <a:t>kapilár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pokračuje </a:t>
            </a:r>
            <a:r>
              <a:rPr lang="cs-CZ" sz="2400" dirty="0" smtClean="0"/>
              <a:t>dál širšími cévami, kde se pak </a:t>
            </a:r>
            <a:r>
              <a:rPr lang="cs-CZ" sz="2400" dirty="0" smtClean="0"/>
              <a:t>na různých </a:t>
            </a:r>
            <a:r>
              <a:rPr lang="cs-CZ" sz="2400" dirty="0" smtClean="0"/>
              <a:t>místech nachází lymfatické uzliny, </a:t>
            </a:r>
            <a:r>
              <a:rPr lang="cs-CZ" sz="2400" dirty="0" smtClean="0"/>
              <a:t>které </a:t>
            </a:r>
            <a:r>
              <a:rPr lang="cs-CZ" sz="2400" dirty="0" smtClean="0"/>
              <a:t>lymfu </a:t>
            </a:r>
            <a:r>
              <a:rPr lang="cs-CZ" sz="2400" dirty="0" smtClean="0"/>
              <a:t>filtrují</a:t>
            </a:r>
            <a:endParaRPr lang="cs-CZ" sz="2400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l</a:t>
            </a:r>
            <a:r>
              <a:rPr lang="cs-CZ" sz="2400" dirty="0" smtClean="0"/>
              <a:t>ymfatické </a:t>
            </a:r>
            <a:r>
              <a:rPr lang="cs-CZ" sz="2400" dirty="0" smtClean="0"/>
              <a:t>cévy se postupně spojují do </a:t>
            </a:r>
            <a:r>
              <a:rPr lang="cs-CZ" sz="2400" dirty="0" smtClean="0"/>
              <a:t>mízovodů,  	které </a:t>
            </a:r>
            <a:r>
              <a:rPr lang="cs-CZ" sz="2400" dirty="0" smtClean="0"/>
              <a:t>lymfu odvádí do žilního </a:t>
            </a:r>
            <a:r>
              <a:rPr lang="cs-CZ" sz="2400" dirty="0" smtClean="0"/>
              <a:t>systému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lymfa </a:t>
            </a:r>
            <a:r>
              <a:rPr lang="cs-CZ" sz="2400" dirty="0" smtClean="0"/>
              <a:t>tedy necirkuluje v uzavřeném oběhu, jako je </a:t>
            </a:r>
            <a:r>
              <a:rPr lang="cs-CZ" sz="2400" dirty="0" smtClean="0"/>
              <a:t> 	to </a:t>
            </a:r>
            <a:r>
              <a:rPr lang="cs-CZ" sz="2400" dirty="0" smtClean="0"/>
              <a:t>například u </a:t>
            </a:r>
            <a:r>
              <a:rPr lang="cs-CZ" sz="2400" dirty="0" smtClean="0"/>
              <a:t>krve</a:t>
            </a:r>
            <a:endParaRPr lang="cs-CZ" sz="2400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</a:t>
            </a:r>
            <a:r>
              <a:rPr lang="cs-CZ" sz="2400" dirty="0" smtClean="0"/>
              <a:t>rotrhnutí </a:t>
            </a:r>
            <a:r>
              <a:rPr lang="cs-CZ" sz="2400" dirty="0" smtClean="0"/>
              <a:t>stěn mízních cév může vést k </a:t>
            </a:r>
            <a:r>
              <a:rPr lang="cs-CZ" sz="2400" dirty="0" smtClean="0"/>
              <a:t>otokům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míza obsahuje </a:t>
            </a:r>
            <a:r>
              <a:rPr lang="cs-CZ" sz="2400" dirty="0" smtClean="0"/>
              <a:t>tuk, mastné </a:t>
            </a:r>
            <a:r>
              <a:rPr lang="cs-CZ" sz="2400" dirty="0" smtClean="0"/>
              <a:t>kyseliny, glycerol</a:t>
            </a:r>
            <a:r>
              <a:rPr lang="cs-CZ" sz="2400" dirty="0" smtClean="0"/>
              <a:t>, </a:t>
            </a:r>
            <a:r>
              <a:rPr lang="cs-CZ" sz="2400" dirty="0" smtClean="0"/>
              <a:t> 	aminokyseliny</a:t>
            </a:r>
            <a:r>
              <a:rPr lang="cs-CZ" sz="2400" dirty="0" smtClean="0"/>
              <a:t>, glukózu </a:t>
            </a:r>
            <a:r>
              <a:rPr lang="cs-CZ" sz="2400" dirty="0" smtClean="0"/>
              <a:t>a hlavně </a:t>
            </a:r>
            <a:r>
              <a:rPr lang="cs-CZ" sz="2400" i="1" dirty="0" smtClean="0"/>
              <a:t>lymfocyty</a:t>
            </a:r>
            <a:endParaRPr lang="cs-CZ" sz="2000" dirty="0" smtClean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18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1800" dirty="0"/>
          </a:p>
          <a:p>
            <a:r>
              <a:rPr lang="cs-CZ" sz="1800" dirty="0"/>
              <a:t/>
            </a:r>
            <a:br>
              <a:rPr lang="cs-CZ" sz="1800" dirty="0"/>
            </a:br>
            <a:endParaRPr lang="cs-CZ" sz="20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1214422"/>
            <a:ext cx="8715436" cy="307183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v </a:t>
            </a:r>
            <a:r>
              <a:rPr lang="cs-CZ" sz="2400" dirty="0" smtClean="0"/>
              <a:t>mízních uzlinách dochází k vychytávání </a:t>
            </a:r>
            <a:r>
              <a:rPr lang="cs-CZ" sz="2400" dirty="0" smtClean="0"/>
              <a:t>	cizorodých </a:t>
            </a:r>
            <a:r>
              <a:rPr lang="cs-CZ" sz="2400" dirty="0" smtClean="0"/>
              <a:t>látek a </a:t>
            </a:r>
            <a:r>
              <a:rPr lang="cs-CZ" sz="2400" dirty="0" smtClean="0"/>
              <a:t>antigenů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jsou </a:t>
            </a:r>
            <a:r>
              <a:rPr lang="cs-CZ" sz="2400" dirty="0" smtClean="0"/>
              <a:t>oválné nebo ledvinovité </a:t>
            </a:r>
            <a:r>
              <a:rPr lang="cs-CZ" sz="2400" dirty="0" smtClean="0"/>
              <a:t>orgány1-25mm veliké, 	na přístupných </a:t>
            </a:r>
            <a:r>
              <a:rPr lang="cs-CZ" sz="2400" dirty="0" smtClean="0"/>
              <a:t>místech snadno </a:t>
            </a:r>
            <a:r>
              <a:rPr lang="cs-CZ" sz="2400" dirty="0" smtClean="0"/>
              <a:t>hmatatelné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jejich </a:t>
            </a:r>
            <a:r>
              <a:rPr lang="cs-CZ" sz="2400" dirty="0" smtClean="0"/>
              <a:t>hlavní funkcí je produkce </a:t>
            </a:r>
            <a:r>
              <a:rPr lang="cs-CZ" sz="2400" dirty="0" smtClean="0"/>
              <a:t>lymfocytů</a:t>
            </a:r>
            <a:endParaRPr lang="cs-CZ" sz="2400" dirty="0" smtClean="0"/>
          </a:p>
          <a:p>
            <a:r>
              <a:rPr lang="cs-CZ" sz="2400" dirty="0" smtClean="0"/>
              <a:t>a protilátek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00023" y="260648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Lymfatické uzliny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6" name="Picture 2" descr="Soubor:Illu lymph node stru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214794"/>
            <a:ext cx="4581557" cy="2643206"/>
          </a:xfrm>
          <a:prstGeom prst="rect">
            <a:avLst/>
          </a:prstGeom>
          <a:noFill/>
        </p:spPr>
      </p:pic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2928926" y="6215082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4282" y="4500570"/>
            <a:ext cx="3643370" cy="18573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nejznámějšími </a:t>
            </a:r>
            <a:r>
              <a:rPr lang="cs-CZ" sz="2400" dirty="0" smtClean="0"/>
              <a:t>mízními uzlinami u člověka jsou </a:t>
            </a:r>
            <a:r>
              <a:rPr lang="cs-CZ" sz="2400" dirty="0" smtClean="0"/>
              <a:t>mandle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000108"/>
            <a:ext cx="9001156" cy="55721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000" dirty="0" smtClean="0"/>
              <a:t>j</a:t>
            </a:r>
            <a:r>
              <a:rPr lang="cs-CZ" sz="2000" dirty="0" smtClean="0"/>
              <a:t>e součástí </a:t>
            </a:r>
            <a:r>
              <a:rPr lang="cs-CZ" sz="2000" dirty="0" smtClean="0"/>
              <a:t>imunitní obrany </a:t>
            </a:r>
            <a:r>
              <a:rPr lang="cs-CZ" sz="2000" dirty="0" smtClean="0"/>
              <a:t>organizmu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dochází </a:t>
            </a:r>
            <a:r>
              <a:rPr lang="cs-CZ" sz="2000" dirty="0" smtClean="0"/>
              <a:t>v ní k syntéze </a:t>
            </a:r>
            <a:r>
              <a:rPr lang="cs-CZ" sz="2000" dirty="0" smtClean="0"/>
              <a:t>protilátek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slouží jako </a:t>
            </a:r>
            <a:r>
              <a:rPr lang="cs-CZ" sz="2000" dirty="0" smtClean="0"/>
              <a:t>krevní filtr s </a:t>
            </a:r>
            <a:r>
              <a:rPr lang="cs-CZ" sz="2000" dirty="0" smtClean="0"/>
              <a:t>velkým množstvím </a:t>
            </a:r>
            <a:r>
              <a:rPr lang="cs-CZ" sz="2000" i="1" dirty="0" smtClean="0"/>
              <a:t>makrofágů</a:t>
            </a:r>
            <a:r>
              <a:rPr lang="cs-CZ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ty </a:t>
            </a:r>
            <a:r>
              <a:rPr lang="cs-CZ" sz="2000" dirty="0" smtClean="0"/>
              <a:t>pohlcují a destruují poškozené nebo zanikající erytrocyty, </a:t>
            </a:r>
            <a:r>
              <a:rPr lang="cs-CZ" sz="2000" dirty="0" smtClean="0"/>
              <a:t>	leukocyty</a:t>
            </a:r>
            <a:r>
              <a:rPr lang="cs-CZ" sz="2000" dirty="0" smtClean="0"/>
              <a:t>, bakterie a další </a:t>
            </a:r>
            <a:r>
              <a:rPr lang="cs-CZ" sz="2000" dirty="0" smtClean="0"/>
              <a:t>materiál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podílí </a:t>
            </a:r>
            <a:r>
              <a:rPr lang="cs-CZ" sz="2000" dirty="0" smtClean="0"/>
              <a:t>se na recyklaci </a:t>
            </a:r>
            <a:r>
              <a:rPr lang="cs-CZ" sz="2000" dirty="0" smtClean="0"/>
              <a:t>železa a </a:t>
            </a:r>
            <a:r>
              <a:rPr lang="cs-CZ" sz="2000" dirty="0" smtClean="0"/>
              <a:t>funguje jako rezervoár krve 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ve </a:t>
            </a:r>
            <a:r>
              <a:rPr lang="cs-CZ" sz="2000" dirty="0" smtClean="0"/>
              <a:t>slezině se </a:t>
            </a:r>
            <a:r>
              <a:rPr lang="cs-CZ" sz="2000" dirty="0" smtClean="0"/>
              <a:t>probíhá krvetvorba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po </a:t>
            </a:r>
            <a:r>
              <a:rPr lang="cs-CZ" sz="2000" dirty="0" smtClean="0"/>
              <a:t>vytvoření funkční kostní dřeně </a:t>
            </a:r>
            <a:r>
              <a:rPr lang="cs-CZ" sz="2000" dirty="0" smtClean="0"/>
              <a:t>krvetvorba</a:t>
            </a:r>
            <a:r>
              <a:rPr lang="cs-CZ" sz="2000" dirty="0" smtClean="0"/>
              <a:t> </a:t>
            </a:r>
            <a:r>
              <a:rPr lang="cs-CZ" sz="2000" dirty="0" smtClean="0"/>
              <a:t>ve </a:t>
            </a:r>
            <a:r>
              <a:rPr lang="cs-CZ" sz="2000" dirty="0" smtClean="0"/>
              <a:t>slezině zaniká 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  a </a:t>
            </a:r>
            <a:r>
              <a:rPr lang="cs-CZ" sz="2000" dirty="0" smtClean="0"/>
              <a:t>objevuje se teprve, když je v </a:t>
            </a:r>
            <a:r>
              <a:rPr lang="cs-CZ" sz="2000" dirty="0" smtClean="0"/>
              <a:t>organizmu krve málo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její </a:t>
            </a:r>
            <a:r>
              <a:rPr lang="cs-CZ" sz="2000" dirty="0" smtClean="0"/>
              <a:t>hmotnost kolísá v rozmezí 50–250 g</a:t>
            </a:r>
            <a:r>
              <a:rPr lang="cs-CZ" sz="2000" dirty="0" smtClean="0"/>
              <a:t>.</a:t>
            </a:r>
            <a:endParaRPr lang="cs-CZ" sz="20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282" y="142852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Slezina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301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oubor:Illu spl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8604"/>
            <a:ext cx="3719406" cy="4133854"/>
          </a:xfrm>
          <a:prstGeom prst="rect">
            <a:avLst/>
          </a:prstGeom>
          <a:noFill/>
        </p:spPr>
      </p:pic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285720" y="1214422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24" name="Picture 4" descr="File:Gray118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85992"/>
            <a:ext cx="3709794" cy="4333872"/>
          </a:xfrm>
          <a:prstGeom prst="rect">
            <a:avLst/>
          </a:prstGeom>
          <a:noFill/>
        </p:spPr>
      </p:pic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4143372" y="607220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376</Words>
  <Application>Microsoft Office PowerPoint</Application>
  <PresentationFormat>Předvádění na obrazovce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LYMFATICKÝ SYSTÉM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Jaroslav.G</cp:lastModifiedBy>
  <cp:revision>119</cp:revision>
  <dcterms:created xsi:type="dcterms:W3CDTF">2013-01-12T20:26:49Z</dcterms:created>
  <dcterms:modified xsi:type="dcterms:W3CDTF">2013-05-13T13:51:24Z</dcterms:modified>
</cp:coreProperties>
</file>