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67" r:id="rId3"/>
    <p:sldId id="266" r:id="rId4"/>
    <p:sldId id="264" r:id="rId5"/>
    <p:sldId id="265" r:id="rId6"/>
    <p:sldId id="257" r:id="rId7"/>
    <p:sldId id="263" r:id="rId8"/>
    <p:sldId id="261" r:id="rId9"/>
    <p:sldId id="268" r:id="rId10"/>
    <p:sldId id="262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Střední styl 2 – zvýraznění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AF1C28-D670-4B2C-8BD2-5D4599F69BBD}" type="datetimeFigureOut">
              <a:rPr lang="cs-CZ" smtClean="0"/>
              <a:pPr/>
              <a:t>22.6.2013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51D90A-6628-4115-B8A2-9C53B71F373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361333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51D90A-6628-4115-B8A2-9C53B71F3737}" type="slidenum">
              <a:rPr lang="cs-CZ" smtClean="0"/>
              <a:pPr/>
              <a:t>2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74FA2C-2EFB-4817-85D6-F15174A9A415}" type="datetimeFigureOut">
              <a:rPr lang="cs-CZ" smtClean="0"/>
              <a:pPr/>
              <a:t>22.6.2013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626D1-A7AF-4587-B9F6-82CF1D4A033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74FA2C-2EFB-4817-85D6-F15174A9A415}" type="datetimeFigureOut">
              <a:rPr lang="cs-CZ" smtClean="0"/>
              <a:pPr/>
              <a:t>22.6.2013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626D1-A7AF-4587-B9F6-82CF1D4A033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74FA2C-2EFB-4817-85D6-F15174A9A415}" type="datetimeFigureOut">
              <a:rPr lang="cs-CZ" smtClean="0"/>
              <a:pPr/>
              <a:t>22.6.2013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626D1-A7AF-4587-B9F6-82CF1D4A033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74FA2C-2EFB-4817-85D6-F15174A9A415}" type="datetimeFigureOut">
              <a:rPr lang="cs-CZ" smtClean="0"/>
              <a:pPr/>
              <a:t>22.6.2013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626D1-A7AF-4587-B9F6-82CF1D4A033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74FA2C-2EFB-4817-85D6-F15174A9A415}" type="datetimeFigureOut">
              <a:rPr lang="cs-CZ" smtClean="0"/>
              <a:pPr/>
              <a:t>22.6.2013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626D1-A7AF-4587-B9F6-82CF1D4A033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74FA2C-2EFB-4817-85D6-F15174A9A415}" type="datetimeFigureOut">
              <a:rPr lang="cs-CZ" smtClean="0"/>
              <a:pPr/>
              <a:t>22.6.2013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626D1-A7AF-4587-B9F6-82CF1D4A033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74FA2C-2EFB-4817-85D6-F15174A9A415}" type="datetimeFigureOut">
              <a:rPr lang="cs-CZ" smtClean="0"/>
              <a:pPr/>
              <a:t>22.6.2013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626D1-A7AF-4587-B9F6-82CF1D4A033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74FA2C-2EFB-4817-85D6-F15174A9A415}" type="datetimeFigureOut">
              <a:rPr lang="cs-CZ" smtClean="0"/>
              <a:pPr/>
              <a:t>22.6.2013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626D1-A7AF-4587-B9F6-82CF1D4A033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74FA2C-2EFB-4817-85D6-F15174A9A415}" type="datetimeFigureOut">
              <a:rPr lang="cs-CZ" smtClean="0"/>
              <a:pPr/>
              <a:t>22.6.2013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626D1-A7AF-4587-B9F6-82CF1D4A033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74FA2C-2EFB-4817-85D6-F15174A9A415}" type="datetimeFigureOut">
              <a:rPr lang="cs-CZ" smtClean="0"/>
              <a:pPr/>
              <a:t>22.6.2013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626D1-A7AF-4587-B9F6-82CF1D4A033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74FA2C-2EFB-4817-85D6-F15174A9A415}" type="datetimeFigureOut">
              <a:rPr lang="cs-CZ" smtClean="0"/>
              <a:pPr/>
              <a:t>22.6.2013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626D1-A7AF-4587-B9F6-82CF1D4A033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74FA2C-2EFB-4817-85D6-F15174A9A415}" type="datetimeFigureOut">
              <a:rPr lang="cs-CZ" smtClean="0"/>
              <a:pPr/>
              <a:t>22.6.2013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F626D1-A7AF-4587-B9F6-82CF1D4A033B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upload.wikimedia.org/wikipedia/commons/d/d2/Room_where_R%C3%B6ntgen_found_x-" TargetMode="External"/><Relationship Id="rId2" Type="http://schemas.openxmlformats.org/officeDocument/2006/relationships/hyperlink" Target="http://cs.wikipedia.org/wiki/Soubor:Wilhelm_Conrad_R%C3%B6ntgen_(1845--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maxmerlin.cz/cs/produkt/rtg-skener-" TargetMode="External"/><Relationship Id="rId5" Type="http://schemas.openxmlformats.org/officeDocument/2006/relationships/hyperlink" Target="http://cs.wikipedia.org/wiki/Soubor:Lat_lebka.jpg" TargetMode="External"/><Relationship Id="rId4" Type="http://schemas.openxmlformats.org/officeDocument/2006/relationships/hyperlink" Target="http://cs.wikipedia.org/wiki/Soubor:X-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1714488"/>
            <a:ext cx="6400800" cy="3924312"/>
          </a:xfrm>
        </p:spPr>
        <p:txBody>
          <a:bodyPr>
            <a:normAutofit/>
          </a:bodyPr>
          <a:lstStyle/>
          <a:p>
            <a:r>
              <a:rPr lang="cs-CZ" sz="1200" dirty="0">
                <a:solidFill>
                  <a:schemeClr val="tx1"/>
                </a:solidFill>
              </a:rPr>
              <a:t>Elektronický materiál byl vytvořen v rámci projektu OP VK CZ.1.07/1.1.24/01.0040</a:t>
            </a:r>
          </a:p>
          <a:p>
            <a:r>
              <a:rPr lang="cs-CZ" sz="1200" dirty="0">
                <a:solidFill>
                  <a:schemeClr val="tx1"/>
                </a:solidFill>
              </a:rPr>
              <a:t>Zvyšování kvality vzdělávání v Moravskoslezském kraji</a:t>
            </a:r>
          </a:p>
          <a:p>
            <a:r>
              <a:rPr lang="cs-CZ" sz="1200" dirty="0">
                <a:solidFill>
                  <a:schemeClr val="tx1"/>
                </a:solidFill>
              </a:rPr>
              <a:t>Střední průmyslová škola stavební, Havířov, příspěvková </a:t>
            </a:r>
            <a:r>
              <a:rPr lang="cs-CZ" sz="1200" dirty="0" smtClean="0">
                <a:solidFill>
                  <a:schemeClr val="tx1"/>
                </a:solidFill>
              </a:rPr>
              <a:t>organizace</a:t>
            </a:r>
          </a:p>
          <a:p>
            <a:endParaRPr lang="cs-CZ" sz="1200" dirty="0" smtClean="0">
              <a:solidFill>
                <a:schemeClr val="tx1"/>
              </a:solidFill>
            </a:endParaRPr>
          </a:p>
          <a:p>
            <a:endParaRPr lang="cs-CZ" sz="1400" dirty="0"/>
          </a:p>
        </p:txBody>
      </p:sp>
      <p:pic>
        <p:nvPicPr>
          <p:cNvPr id="4" name="Obrázek 1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8860" y="285728"/>
            <a:ext cx="4071966" cy="857256"/>
          </a:xfrm>
          <a:prstGeom prst="rect">
            <a:avLst/>
          </a:prstGeom>
          <a:solidFill>
            <a:srgbClr val="FFFFFF"/>
          </a:solidFill>
        </p:spPr>
      </p:pic>
      <p:sp>
        <p:nvSpPr>
          <p:cNvPr id="5" name="Nadpis 4"/>
          <p:cNvSpPr>
            <a:spLocks noGrp="1"/>
          </p:cNvSpPr>
          <p:nvPr>
            <p:ph type="ctrTitle"/>
          </p:nvPr>
        </p:nvSpPr>
        <p:spPr>
          <a:xfrm>
            <a:off x="714348" y="1214422"/>
            <a:ext cx="7772400" cy="500065"/>
          </a:xfrm>
          <a:ln>
            <a:solidFill>
              <a:schemeClr val="accent6"/>
            </a:solidFill>
          </a:ln>
        </p:spPr>
        <p:txBody>
          <a:bodyPr>
            <a:normAutofit/>
          </a:bodyPr>
          <a:lstStyle/>
          <a:p>
            <a:r>
              <a:rPr lang="cs-CZ" sz="1600" b="1" dirty="0"/>
              <a:t>Přírodní vědy aktivně a interaktivně</a:t>
            </a:r>
            <a:endParaRPr lang="cs-CZ" sz="1600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487244"/>
              </p:ext>
            </p:extLst>
          </p:nvPr>
        </p:nvGraphicFramePr>
        <p:xfrm>
          <a:off x="1428728" y="2571746"/>
          <a:ext cx="6302808" cy="3780336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849882"/>
                <a:gridCol w="4452926"/>
              </a:tblGrid>
              <a:tr h="401456">
                <a:tc>
                  <a:txBody>
                    <a:bodyPr/>
                    <a:lstStyle/>
                    <a:p>
                      <a:r>
                        <a:rPr lang="cs-CZ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Název EM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FIL_FYZ_23</a:t>
                      </a:r>
                      <a:endParaRPr lang="cs-CZ" dirty="0"/>
                    </a:p>
                  </a:txBody>
                  <a:tcPr/>
                </a:tc>
              </a:tr>
              <a:tr h="401456">
                <a:tc>
                  <a:txBody>
                    <a:bodyPr/>
                    <a:lstStyle/>
                    <a:p>
                      <a:r>
                        <a:rPr lang="cs-CZ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Název sady EM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Rentgenové záření</a:t>
                      </a:r>
                      <a:endParaRPr lang="cs-CZ" sz="1400" dirty="0"/>
                    </a:p>
                  </a:txBody>
                  <a:tcPr/>
                </a:tc>
              </a:tr>
              <a:tr h="401456">
                <a:tc>
                  <a:txBody>
                    <a:bodyPr/>
                    <a:lstStyle/>
                    <a:p>
                      <a:r>
                        <a:rPr lang="cs-CZ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Vzdělávací obor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Fyzika</a:t>
                      </a:r>
                      <a:endParaRPr lang="cs-CZ" sz="1400" dirty="0"/>
                    </a:p>
                  </a:txBody>
                  <a:tcPr/>
                </a:tc>
              </a:tr>
              <a:tr h="401456">
                <a:tc>
                  <a:txBody>
                    <a:bodyPr/>
                    <a:lstStyle/>
                    <a:p>
                      <a:r>
                        <a:rPr lang="cs-CZ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Vzdělávací oblast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Člověk a příroda, Informační a komunikační technologie</a:t>
                      </a:r>
                      <a:endParaRPr lang="cs-CZ" sz="1400" dirty="0"/>
                    </a:p>
                  </a:txBody>
                  <a:tcPr/>
                </a:tc>
              </a:tr>
              <a:tr h="401456">
                <a:tc>
                  <a:txBody>
                    <a:bodyPr/>
                    <a:lstStyle/>
                    <a:p>
                      <a:r>
                        <a:rPr lang="cs-CZ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Autor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Mgr. Olga Filipová</a:t>
                      </a:r>
                      <a:endParaRPr lang="cs-CZ" sz="1400" dirty="0"/>
                    </a:p>
                  </a:txBody>
                  <a:tcPr/>
                </a:tc>
              </a:tr>
              <a:tr h="401456">
                <a:tc>
                  <a:txBody>
                    <a:bodyPr/>
                    <a:lstStyle/>
                    <a:p>
                      <a:r>
                        <a:rPr lang="cs-CZ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Ročník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smtClean="0"/>
                        <a:t>2</a:t>
                      </a:r>
                      <a:endParaRPr lang="cs-CZ" sz="1400" dirty="0"/>
                    </a:p>
                  </a:txBody>
                  <a:tcPr/>
                </a:tc>
              </a:tr>
              <a:tr h="401456">
                <a:tc>
                  <a:txBody>
                    <a:bodyPr/>
                    <a:lstStyle/>
                    <a:p>
                      <a:r>
                        <a:rPr lang="cs-CZ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Anotace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RTG  –  objev, zdroj, užití</a:t>
                      </a:r>
                    </a:p>
                    <a:p>
                      <a:endParaRPr lang="cs-CZ" sz="1400" dirty="0" smtClean="0"/>
                    </a:p>
                    <a:p>
                      <a:endParaRPr lang="cs-CZ" sz="1400" dirty="0" smtClean="0"/>
                    </a:p>
                    <a:p>
                      <a:endParaRPr lang="cs-CZ" sz="1400" dirty="0" smtClean="0"/>
                    </a:p>
                    <a:p>
                      <a:endParaRPr lang="cs-CZ" sz="1400" dirty="0" smtClean="0"/>
                    </a:p>
                    <a:p>
                      <a:endParaRPr lang="cs-CZ" sz="1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11222"/>
          </a:xfrm>
        </p:spPr>
        <p:txBody>
          <a:bodyPr/>
          <a:lstStyle/>
          <a:p>
            <a:r>
              <a:rPr lang="cs-CZ" dirty="0" smtClean="0"/>
              <a:t>Zdroje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4929222"/>
          </a:xfrm>
        </p:spPr>
        <p:txBody>
          <a:bodyPr>
            <a:normAutofit/>
          </a:bodyPr>
          <a:lstStyle/>
          <a:p>
            <a:r>
              <a:rPr lang="cs-CZ" sz="1200" dirty="0" smtClean="0"/>
              <a:t>Obr. 1:  	</a:t>
            </a:r>
            <a:r>
              <a:rPr lang="cs-CZ" sz="1200" dirty="0" err="1" smtClean="0"/>
              <a:t>Wilhelm</a:t>
            </a:r>
            <a:r>
              <a:rPr lang="cs-CZ" sz="1200" dirty="0" smtClean="0"/>
              <a:t> </a:t>
            </a:r>
            <a:r>
              <a:rPr lang="cs-CZ" sz="1200" dirty="0" err="1" smtClean="0"/>
              <a:t>Conrad</a:t>
            </a:r>
            <a:r>
              <a:rPr lang="cs-CZ" sz="1200" dirty="0" smtClean="0"/>
              <a:t> </a:t>
            </a:r>
            <a:r>
              <a:rPr lang="cs-CZ" sz="1200" dirty="0" err="1" smtClean="0"/>
              <a:t>Röntgen</a:t>
            </a:r>
            <a:r>
              <a:rPr lang="cs-CZ" sz="1200" dirty="0" smtClean="0"/>
              <a:t> (1845--1923). In: </a:t>
            </a:r>
            <a:r>
              <a:rPr lang="cs-CZ" sz="1200" i="1" dirty="0" err="1" smtClean="0"/>
              <a:t>Wikipedia</a:t>
            </a:r>
            <a:r>
              <a:rPr lang="cs-CZ" sz="1200" i="1" dirty="0" smtClean="0"/>
              <a:t>: </a:t>
            </a:r>
            <a:r>
              <a:rPr lang="cs-CZ" sz="1200" i="1" dirty="0" err="1" smtClean="0"/>
              <a:t>the</a:t>
            </a:r>
            <a:r>
              <a:rPr lang="cs-CZ" sz="1200" i="1" dirty="0" smtClean="0"/>
              <a:t> free </a:t>
            </a:r>
            <a:r>
              <a:rPr lang="cs-CZ" sz="1200" i="1" dirty="0" err="1" smtClean="0"/>
              <a:t>encyclopedia</a:t>
            </a:r>
            <a:r>
              <a:rPr lang="cs-CZ" sz="1200" dirty="0" smtClean="0"/>
              <a:t> [online]. San </a:t>
            </a:r>
            <a:r>
              <a:rPr lang="cs-CZ" sz="1200" dirty="0" err="1" smtClean="0"/>
              <a:t>Francisco</a:t>
            </a:r>
            <a:r>
              <a:rPr lang="cs-CZ" sz="1200" dirty="0" smtClean="0"/>
              <a:t> (CA): </a:t>
            </a:r>
            <a:r>
              <a:rPr lang="cs-CZ" sz="1200" dirty="0" err="1" smtClean="0"/>
              <a:t>Wikimedia</a:t>
            </a:r>
            <a:r>
              <a:rPr lang="cs-CZ" sz="1200" dirty="0" smtClean="0"/>
              <a:t> 	</a:t>
            </a:r>
            <a:r>
              <a:rPr lang="cs-CZ" sz="1200" dirty="0" err="1" smtClean="0"/>
              <a:t>Foundation</a:t>
            </a:r>
            <a:r>
              <a:rPr lang="cs-CZ" sz="1200" dirty="0" smtClean="0"/>
              <a:t>, 2001- [cit. 2013-05-30]. Dostupné z: 	</a:t>
            </a:r>
            <a:r>
              <a:rPr lang="cs-CZ" sz="1200" u="sng" dirty="0" smtClean="0">
                <a:hlinkClick r:id="rId2"/>
              </a:rPr>
              <a:t>http://cs.wikipedia.org/wiki/Soubor:Wilhelm_Conrad_R%C3%B6ntgen_%281845--</a:t>
            </a:r>
            <a:r>
              <a:rPr lang="cs-CZ" sz="1200" dirty="0" smtClean="0"/>
              <a:t>1923%29.jpg </a:t>
            </a:r>
          </a:p>
          <a:p>
            <a:r>
              <a:rPr lang="cs-CZ" sz="1200" dirty="0" smtClean="0"/>
              <a:t>Obr. 2:	UNKNOWN, COPYRIGH. </a:t>
            </a:r>
            <a:r>
              <a:rPr lang="cs-CZ" sz="1200" dirty="0" err="1" smtClean="0"/>
              <a:t>Room</a:t>
            </a:r>
            <a:r>
              <a:rPr lang="cs-CZ" sz="1200" dirty="0" smtClean="0"/>
              <a:t> </a:t>
            </a:r>
            <a:r>
              <a:rPr lang="cs-CZ" sz="1200" dirty="0" err="1" smtClean="0"/>
              <a:t>where</a:t>
            </a:r>
            <a:r>
              <a:rPr lang="cs-CZ" sz="1200" dirty="0" smtClean="0"/>
              <a:t> </a:t>
            </a:r>
            <a:r>
              <a:rPr lang="cs-CZ" sz="1200" dirty="0" err="1" smtClean="0"/>
              <a:t>Röntgen</a:t>
            </a:r>
            <a:r>
              <a:rPr lang="cs-CZ" sz="1200" dirty="0" smtClean="0"/>
              <a:t> </a:t>
            </a:r>
            <a:r>
              <a:rPr lang="cs-CZ" sz="1200" dirty="0" err="1" smtClean="0"/>
              <a:t>did</a:t>
            </a:r>
            <a:r>
              <a:rPr lang="cs-CZ" sz="1200" dirty="0" smtClean="0"/>
              <a:t> his </a:t>
            </a:r>
            <a:r>
              <a:rPr lang="cs-CZ" sz="1200" dirty="0" err="1" smtClean="0"/>
              <a:t>first</a:t>
            </a:r>
            <a:r>
              <a:rPr lang="cs-CZ" sz="1200" dirty="0" smtClean="0"/>
              <a:t> </a:t>
            </a:r>
            <a:r>
              <a:rPr lang="cs-CZ" sz="1200" dirty="0" err="1" smtClean="0"/>
              <a:t>found</a:t>
            </a:r>
            <a:r>
              <a:rPr lang="cs-CZ" sz="1200" dirty="0" smtClean="0"/>
              <a:t> </a:t>
            </a:r>
            <a:r>
              <a:rPr lang="cs-CZ" sz="1200" dirty="0" err="1" smtClean="0"/>
              <a:t>about</a:t>
            </a:r>
            <a:r>
              <a:rPr lang="cs-CZ" sz="1200" dirty="0" smtClean="0"/>
              <a:t> x-</a:t>
            </a:r>
            <a:r>
              <a:rPr lang="cs-CZ" sz="1200" dirty="0" err="1" smtClean="0"/>
              <a:t>rays</a:t>
            </a:r>
            <a:r>
              <a:rPr lang="cs-CZ" sz="1200" dirty="0" smtClean="0"/>
              <a:t>. In: </a:t>
            </a:r>
            <a:r>
              <a:rPr lang="cs-CZ" sz="1200" i="1" dirty="0" err="1" smtClean="0"/>
              <a:t>Wikipedia</a:t>
            </a:r>
            <a:r>
              <a:rPr lang="cs-CZ" sz="1200" i="1" dirty="0" smtClean="0"/>
              <a:t>: </a:t>
            </a:r>
            <a:r>
              <a:rPr lang="cs-CZ" sz="1200" i="1" dirty="0" err="1" smtClean="0"/>
              <a:t>the</a:t>
            </a:r>
            <a:r>
              <a:rPr lang="cs-CZ" sz="1200" i="1" dirty="0" smtClean="0"/>
              <a:t> free </a:t>
            </a:r>
            <a:r>
              <a:rPr lang="cs-CZ" sz="1200" i="1" dirty="0" err="1" smtClean="0"/>
              <a:t>encyclopedia</a:t>
            </a:r>
            <a:r>
              <a:rPr lang="cs-CZ" sz="1200" dirty="0" smtClean="0"/>
              <a:t> 	[online]. San </a:t>
            </a:r>
            <a:r>
              <a:rPr lang="cs-CZ" sz="1200" dirty="0" err="1" smtClean="0"/>
              <a:t>Francisco</a:t>
            </a:r>
            <a:r>
              <a:rPr lang="cs-CZ" sz="1200" dirty="0" smtClean="0"/>
              <a:t> (CA): </a:t>
            </a:r>
            <a:r>
              <a:rPr lang="cs-CZ" sz="1200" dirty="0" err="1" smtClean="0"/>
              <a:t>Wikimedia</a:t>
            </a:r>
            <a:r>
              <a:rPr lang="cs-CZ" sz="1200" dirty="0" smtClean="0"/>
              <a:t> </a:t>
            </a:r>
            <a:r>
              <a:rPr lang="cs-CZ" sz="1200" dirty="0" err="1" smtClean="0"/>
              <a:t>Foundation</a:t>
            </a:r>
            <a:r>
              <a:rPr lang="cs-CZ" sz="1200" dirty="0" smtClean="0"/>
              <a:t>, 2001- [cit. 2013-05-30]. Dostupné z: 	</a:t>
            </a:r>
            <a:r>
              <a:rPr lang="cs-CZ" sz="1200" u="sng" dirty="0" smtClean="0">
                <a:hlinkClick r:id="rId3"/>
              </a:rPr>
              <a:t>http://upload.wikimedia.org/wikipedia/commons/d/d2/Room_where_R%C3%B6ntgen_found_x-</a:t>
            </a:r>
            <a:r>
              <a:rPr lang="cs-CZ" sz="1200" dirty="0" smtClean="0"/>
              <a:t>rays.jpg </a:t>
            </a:r>
          </a:p>
          <a:p>
            <a:r>
              <a:rPr lang="cs-CZ" sz="1200" dirty="0" smtClean="0"/>
              <a:t>Obr. 3:	ORIGINAL UPLOADER WAS KF AT CS.WIKIPEDIA. Spektrum elektromagnetického záření. In: </a:t>
            </a:r>
            <a:r>
              <a:rPr lang="cs-CZ" sz="1200" i="1" dirty="0" err="1" smtClean="0"/>
              <a:t>Wikipedia</a:t>
            </a:r>
            <a:r>
              <a:rPr lang="cs-CZ" sz="1200" i="1" dirty="0" smtClean="0"/>
              <a:t>: </a:t>
            </a:r>
            <a:r>
              <a:rPr lang="cs-CZ" sz="1200" i="1" dirty="0" err="1" smtClean="0"/>
              <a:t>the</a:t>
            </a:r>
            <a:r>
              <a:rPr lang="cs-CZ" sz="1200" i="1" dirty="0" smtClean="0"/>
              <a:t> free 	</a:t>
            </a:r>
            <a:r>
              <a:rPr lang="cs-CZ" sz="1200" i="1" dirty="0" err="1" smtClean="0"/>
              <a:t>encyclopedia</a:t>
            </a:r>
            <a:r>
              <a:rPr lang="cs-CZ" sz="1200" dirty="0" smtClean="0"/>
              <a:t> [online]. San </a:t>
            </a:r>
            <a:r>
              <a:rPr lang="cs-CZ" sz="1200" dirty="0" err="1" smtClean="0"/>
              <a:t>Francisco</a:t>
            </a:r>
            <a:r>
              <a:rPr lang="cs-CZ" sz="1200" dirty="0" smtClean="0"/>
              <a:t> (CA): </a:t>
            </a:r>
            <a:r>
              <a:rPr lang="cs-CZ" sz="1200" dirty="0" err="1" smtClean="0"/>
              <a:t>Wikimedia</a:t>
            </a:r>
            <a:r>
              <a:rPr lang="cs-CZ" sz="1200" dirty="0" smtClean="0"/>
              <a:t> </a:t>
            </a:r>
            <a:r>
              <a:rPr lang="cs-CZ" sz="1200" dirty="0" err="1" smtClean="0"/>
              <a:t>Foundation</a:t>
            </a:r>
            <a:r>
              <a:rPr lang="cs-CZ" sz="1200" dirty="0" smtClean="0"/>
              <a:t>, 2001- [cit. 2013-05-30]. Dostupné z: 	http://cs.wikipedia.org/wiki/Soubor:ElmgSpektrum.png </a:t>
            </a:r>
          </a:p>
          <a:p>
            <a:r>
              <a:rPr lang="cs-CZ" sz="1200" dirty="0" smtClean="0"/>
              <a:t>Obr. 4:	NASA/SWIFT/XRT/U. LEICESTER/RICHARD WILLINGALE. Úlomek C komety </a:t>
            </a:r>
            <a:r>
              <a:rPr lang="cs-CZ" sz="1200" dirty="0" err="1" smtClean="0"/>
              <a:t>Schwassman</a:t>
            </a:r>
            <a:r>
              <a:rPr lang="cs-CZ" sz="1200" dirty="0" smtClean="0"/>
              <a:t>-</a:t>
            </a:r>
            <a:r>
              <a:rPr lang="cs-CZ" sz="1200" dirty="0" err="1" smtClean="0"/>
              <a:t>Wachmann</a:t>
            </a:r>
            <a:r>
              <a:rPr lang="cs-CZ" sz="1200" dirty="0" smtClean="0"/>
              <a:t> 3. Snímek v 	rentgenové oblasti spektr. In: </a:t>
            </a:r>
            <a:r>
              <a:rPr lang="cs-CZ" sz="1200" i="1" dirty="0" err="1" smtClean="0"/>
              <a:t>Wikipedia</a:t>
            </a:r>
            <a:r>
              <a:rPr lang="cs-CZ" sz="1200" i="1" dirty="0" smtClean="0"/>
              <a:t>: </a:t>
            </a:r>
            <a:r>
              <a:rPr lang="cs-CZ" sz="1200" i="1" dirty="0" err="1" smtClean="0"/>
              <a:t>the</a:t>
            </a:r>
            <a:r>
              <a:rPr lang="cs-CZ" sz="1200" i="1" dirty="0" smtClean="0"/>
              <a:t> free </a:t>
            </a:r>
            <a:r>
              <a:rPr lang="cs-CZ" sz="1200" i="1" dirty="0" err="1" smtClean="0"/>
              <a:t>encyclopedia</a:t>
            </a:r>
            <a:r>
              <a:rPr lang="cs-CZ" sz="1200" dirty="0" smtClean="0"/>
              <a:t> [online]. San </a:t>
            </a:r>
            <a:r>
              <a:rPr lang="cs-CZ" sz="1200" dirty="0" err="1" smtClean="0"/>
              <a:t>Francisco</a:t>
            </a:r>
            <a:r>
              <a:rPr lang="cs-CZ" sz="1200" dirty="0" smtClean="0"/>
              <a:t> (CA): </a:t>
            </a:r>
            <a:r>
              <a:rPr lang="cs-CZ" sz="1200" dirty="0" err="1" smtClean="0"/>
              <a:t>Wikimedia</a:t>
            </a:r>
            <a:r>
              <a:rPr lang="cs-CZ" sz="1200" dirty="0" smtClean="0"/>
              <a:t> </a:t>
            </a:r>
            <a:r>
              <a:rPr lang="cs-CZ" sz="1200" dirty="0" err="1" smtClean="0"/>
              <a:t>Foundation</a:t>
            </a:r>
            <a:r>
              <a:rPr lang="cs-CZ" sz="1200" dirty="0" smtClean="0"/>
              <a:t>, 	2001- [cit. 2013-05-30]. Dostupné z: http://cs.wikipedia.org/wiki/Soubor:Comet_SW3_rentgen.jpg </a:t>
            </a:r>
          </a:p>
          <a:p>
            <a:r>
              <a:rPr lang="cs-CZ" sz="1200" dirty="0" smtClean="0"/>
              <a:t>Obr. 5:  	</a:t>
            </a:r>
            <a:r>
              <a:rPr lang="en-US" sz="1200" dirty="0" smtClean="0"/>
              <a:t>X-ray tube. In: </a:t>
            </a:r>
            <a:r>
              <a:rPr lang="en-US" sz="1200" i="1" dirty="0" smtClean="0"/>
              <a:t>Wikipedia: the free encyclopedia</a:t>
            </a:r>
            <a:r>
              <a:rPr lang="en-US" sz="1200" dirty="0" smtClean="0"/>
              <a:t> [online]. San Francisco (CA): Wikimedia Foundation, 2001- [cit. </a:t>
            </a:r>
            <a:r>
              <a:rPr lang="cs-CZ" sz="1200" dirty="0" smtClean="0"/>
              <a:t>	</a:t>
            </a:r>
            <a:r>
              <a:rPr lang="en-US" sz="1200" dirty="0" smtClean="0"/>
              <a:t>2013-05-30]. </a:t>
            </a:r>
            <a:r>
              <a:rPr lang="en-US" sz="1200" dirty="0" err="1" smtClean="0"/>
              <a:t>Dostupné</a:t>
            </a:r>
            <a:r>
              <a:rPr lang="en-US" sz="1200" dirty="0" smtClean="0"/>
              <a:t> z: http://commons.wikimedia.org/wiki/File:X-ray_tube_3.jpg?uselang=cs </a:t>
            </a:r>
            <a:endParaRPr lang="cs-CZ" sz="1200" dirty="0" smtClean="0"/>
          </a:p>
          <a:p>
            <a:r>
              <a:rPr lang="cs-CZ" sz="1200" dirty="0" smtClean="0"/>
              <a:t>Obr. 6:	WILHELM RÖNTGEN. Soubor:X-</a:t>
            </a:r>
            <a:r>
              <a:rPr lang="cs-CZ" sz="1200" dirty="0" err="1" smtClean="0"/>
              <a:t>ray</a:t>
            </a:r>
            <a:r>
              <a:rPr lang="cs-CZ" sz="1200" dirty="0" smtClean="0"/>
              <a:t> by </a:t>
            </a:r>
            <a:r>
              <a:rPr lang="cs-CZ" sz="1200" dirty="0" err="1" smtClean="0"/>
              <a:t>Wilhelm</a:t>
            </a:r>
            <a:r>
              <a:rPr lang="cs-CZ" sz="1200" dirty="0" smtClean="0"/>
              <a:t> </a:t>
            </a:r>
            <a:r>
              <a:rPr lang="cs-CZ" sz="1200" dirty="0" err="1" smtClean="0"/>
              <a:t>Röntgen</a:t>
            </a:r>
            <a:r>
              <a:rPr lang="cs-CZ" sz="1200" dirty="0" smtClean="0"/>
              <a:t> </a:t>
            </a:r>
            <a:r>
              <a:rPr lang="cs-CZ" sz="1200" dirty="0" err="1" smtClean="0"/>
              <a:t>of</a:t>
            </a:r>
            <a:r>
              <a:rPr lang="cs-CZ" sz="1200" dirty="0" smtClean="0"/>
              <a:t> Albert </a:t>
            </a:r>
            <a:r>
              <a:rPr lang="cs-CZ" sz="1200" dirty="0" err="1" smtClean="0"/>
              <a:t>von</a:t>
            </a:r>
            <a:r>
              <a:rPr lang="cs-CZ" sz="1200" dirty="0" smtClean="0"/>
              <a:t> </a:t>
            </a:r>
            <a:r>
              <a:rPr lang="cs-CZ" sz="1200" dirty="0" err="1" smtClean="0"/>
              <a:t>Kölliker</a:t>
            </a:r>
            <a:r>
              <a:rPr lang="cs-CZ" sz="1200" dirty="0" smtClean="0"/>
              <a:t>'s </a:t>
            </a:r>
            <a:r>
              <a:rPr lang="cs-CZ" sz="1200" dirty="0" err="1" smtClean="0"/>
              <a:t>hand</a:t>
            </a:r>
            <a:r>
              <a:rPr lang="cs-CZ" sz="1200" dirty="0" smtClean="0"/>
              <a:t>. In: </a:t>
            </a:r>
            <a:r>
              <a:rPr lang="cs-CZ" sz="1200" i="1" dirty="0" err="1" smtClean="0"/>
              <a:t>Wikipedia</a:t>
            </a:r>
            <a:r>
              <a:rPr lang="cs-CZ" sz="1200" i="1" dirty="0" smtClean="0"/>
              <a:t>: </a:t>
            </a:r>
            <a:r>
              <a:rPr lang="cs-CZ" sz="1200" i="1" dirty="0" err="1" smtClean="0"/>
              <a:t>the</a:t>
            </a:r>
            <a:r>
              <a:rPr lang="cs-CZ" sz="1200" i="1" dirty="0" smtClean="0"/>
              <a:t> free 	</a:t>
            </a:r>
            <a:r>
              <a:rPr lang="cs-CZ" sz="1200" i="1" dirty="0" err="1" smtClean="0"/>
              <a:t>encyclopedia</a:t>
            </a:r>
            <a:r>
              <a:rPr lang="cs-CZ" sz="1200" dirty="0" smtClean="0"/>
              <a:t> [online]. San </a:t>
            </a:r>
            <a:r>
              <a:rPr lang="cs-CZ" sz="1200" dirty="0" err="1" smtClean="0"/>
              <a:t>Francisco</a:t>
            </a:r>
            <a:r>
              <a:rPr lang="cs-CZ" sz="1200" dirty="0" smtClean="0"/>
              <a:t> (CA): </a:t>
            </a:r>
            <a:r>
              <a:rPr lang="cs-CZ" sz="1200" dirty="0" err="1" smtClean="0"/>
              <a:t>Wikimedia</a:t>
            </a:r>
            <a:r>
              <a:rPr lang="cs-CZ" sz="1200" dirty="0" smtClean="0"/>
              <a:t> </a:t>
            </a:r>
            <a:r>
              <a:rPr lang="cs-CZ" sz="1200" dirty="0" err="1" smtClean="0"/>
              <a:t>Foundation</a:t>
            </a:r>
            <a:r>
              <a:rPr lang="cs-CZ" sz="1200" dirty="0" smtClean="0"/>
              <a:t>, 2001- [cit. 2013-05-30]. Dostupné z: 	</a:t>
            </a:r>
            <a:r>
              <a:rPr lang="cs-CZ" sz="1200" dirty="0" smtClean="0">
                <a:hlinkClick r:id="rId4"/>
              </a:rPr>
              <a:t>http://cs.wikipedia.org/wiki/Soubor:X-</a:t>
            </a:r>
            <a:r>
              <a:rPr lang="cs-CZ" sz="1200" dirty="0" smtClean="0"/>
              <a:t>	</a:t>
            </a:r>
            <a:r>
              <a:rPr lang="cs-CZ" sz="1200" dirty="0" err="1" smtClean="0"/>
              <a:t>ray</a:t>
            </a:r>
            <a:r>
              <a:rPr lang="cs-CZ" sz="1200" dirty="0" smtClean="0"/>
              <a:t>_by_</a:t>
            </a:r>
            <a:r>
              <a:rPr lang="cs-CZ" sz="1200" dirty="0" err="1" smtClean="0"/>
              <a:t>Wilhelm</a:t>
            </a:r>
            <a:r>
              <a:rPr lang="cs-CZ" sz="1200" dirty="0" smtClean="0"/>
              <a:t>_R%C3%B6ntgen_</a:t>
            </a:r>
            <a:r>
              <a:rPr lang="cs-CZ" sz="1200" dirty="0" err="1" smtClean="0"/>
              <a:t>of</a:t>
            </a:r>
            <a:r>
              <a:rPr lang="cs-CZ" sz="1200" dirty="0" smtClean="0"/>
              <a:t>_Albert_</a:t>
            </a:r>
            <a:r>
              <a:rPr lang="cs-CZ" sz="1200" dirty="0" err="1" smtClean="0"/>
              <a:t>von</a:t>
            </a:r>
            <a:r>
              <a:rPr lang="cs-CZ" sz="1200" dirty="0" smtClean="0"/>
              <a:t>_K%C3%B6lliker%27s_</a:t>
            </a:r>
            <a:r>
              <a:rPr lang="cs-CZ" sz="1200" dirty="0" err="1" smtClean="0"/>
              <a:t>hand</a:t>
            </a:r>
            <a:r>
              <a:rPr lang="cs-CZ" sz="1200" dirty="0" smtClean="0"/>
              <a:t>_-_18960123-01.jpg</a:t>
            </a:r>
          </a:p>
          <a:p>
            <a:r>
              <a:rPr lang="cs-CZ" sz="1200" dirty="0" smtClean="0"/>
              <a:t>Obr. 7:	TOMÁŠ VENDIŠ. Bočná projekce </a:t>
            </a:r>
            <a:r>
              <a:rPr lang="cs-CZ" sz="1200" dirty="0" err="1" smtClean="0"/>
              <a:t>lbi</a:t>
            </a:r>
            <a:r>
              <a:rPr lang="cs-CZ" sz="1200" dirty="0" smtClean="0"/>
              <a:t>, snímkováno digitálním rentgenem. In: </a:t>
            </a:r>
            <a:r>
              <a:rPr lang="cs-CZ" sz="1200" i="1" dirty="0" err="1" smtClean="0"/>
              <a:t>Wikipedia</a:t>
            </a:r>
            <a:r>
              <a:rPr lang="cs-CZ" sz="1200" i="1" dirty="0" smtClean="0"/>
              <a:t>: </a:t>
            </a:r>
            <a:r>
              <a:rPr lang="cs-CZ" sz="1200" i="1" dirty="0" err="1" smtClean="0"/>
              <a:t>the</a:t>
            </a:r>
            <a:r>
              <a:rPr lang="cs-CZ" sz="1200" i="1" dirty="0" smtClean="0"/>
              <a:t> free </a:t>
            </a:r>
            <a:r>
              <a:rPr lang="cs-CZ" sz="1200" i="1" dirty="0" err="1" smtClean="0"/>
              <a:t>encyclopedia</a:t>
            </a:r>
            <a:r>
              <a:rPr lang="cs-CZ" sz="1200" dirty="0" smtClean="0"/>
              <a:t> 	[online]. San </a:t>
            </a:r>
            <a:r>
              <a:rPr lang="cs-CZ" sz="1200" dirty="0" err="1" smtClean="0"/>
              <a:t>Francisco</a:t>
            </a:r>
            <a:r>
              <a:rPr lang="cs-CZ" sz="1200" dirty="0" smtClean="0"/>
              <a:t> (CA): </a:t>
            </a:r>
            <a:r>
              <a:rPr lang="cs-CZ" sz="1200" dirty="0" err="1" smtClean="0"/>
              <a:t>Wikimedia</a:t>
            </a:r>
            <a:r>
              <a:rPr lang="cs-CZ" sz="1200" dirty="0" smtClean="0"/>
              <a:t> </a:t>
            </a:r>
            <a:r>
              <a:rPr lang="cs-CZ" sz="1200" dirty="0" err="1" smtClean="0"/>
              <a:t>Foundation</a:t>
            </a:r>
            <a:r>
              <a:rPr lang="cs-CZ" sz="1200" dirty="0" smtClean="0"/>
              <a:t>, 2001- [cit. 2013-05-30]. Dostupné z: 	</a:t>
            </a:r>
            <a:r>
              <a:rPr lang="cs-CZ" sz="1200" dirty="0" smtClean="0">
                <a:hlinkClick r:id="rId5"/>
              </a:rPr>
              <a:t>http://cs.wikipedia.org/wiki/Soubor:Lat_lebka.jpg</a:t>
            </a:r>
            <a:endParaRPr lang="cs-CZ" sz="1200" dirty="0" smtClean="0"/>
          </a:p>
          <a:p>
            <a:r>
              <a:rPr lang="cs-CZ" sz="1200" dirty="0" smtClean="0"/>
              <a:t>Obr. 8:	RTG skener zavazadel. [online]. [cit. 2013-05-30]. Dostupné z: </a:t>
            </a:r>
            <a:r>
              <a:rPr lang="cs-CZ" sz="1200" dirty="0" smtClean="0">
                <a:hlinkClick r:id="rId6"/>
              </a:rPr>
              <a:t>http://www.</a:t>
            </a:r>
            <a:r>
              <a:rPr lang="cs-CZ" sz="1200" dirty="0" err="1" smtClean="0">
                <a:hlinkClick r:id="rId6"/>
              </a:rPr>
              <a:t>maxmerlin.cz</a:t>
            </a:r>
            <a:r>
              <a:rPr lang="cs-CZ" sz="1200" dirty="0" smtClean="0">
                <a:hlinkClick r:id="rId6"/>
              </a:rPr>
              <a:t>/</a:t>
            </a:r>
            <a:r>
              <a:rPr lang="cs-CZ" sz="1200" dirty="0" err="1" smtClean="0">
                <a:hlinkClick r:id="rId6"/>
              </a:rPr>
              <a:t>cs</a:t>
            </a:r>
            <a:r>
              <a:rPr lang="cs-CZ" sz="1200" dirty="0" smtClean="0">
                <a:hlinkClick r:id="rId6"/>
              </a:rPr>
              <a:t>/produkt/</a:t>
            </a:r>
            <a:r>
              <a:rPr lang="cs-CZ" sz="1200" dirty="0" err="1" smtClean="0">
                <a:hlinkClick r:id="rId6"/>
              </a:rPr>
              <a:t>rtg</a:t>
            </a:r>
            <a:r>
              <a:rPr lang="cs-CZ" sz="1200" dirty="0" smtClean="0">
                <a:hlinkClick r:id="rId6"/>
              </a:rPr>
              <a:t>-skener-</a:t>
            </a:r>
            <a:r>
              <a:rPr lang="cs-CZ" sz="1200" dirty="0" smtClean="0"/>
              <a:t>	zavazadel </a:t>
            </a:r>
          </a:p>
          <a:p>
            <a:endParaRPr lang="cs-CZ" sz="1200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Rentgenové záření</a:t>
            </a:r>
            <a:endParaRPr lang="cs-CZ" dirty="0"/>
          </a:p>
        </p:txBody>
      </p:sp>
      <p:pic>
        <p:nvPicPr>
          <p:cNvPr id="4" name="Zástupný symbol pro obsah 3" descr="Wilhelm Conrad Röntgen"/>
          <p:cNvPicPr>
            <a:picLocks noGrp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785786" y="1500174"/>
            <a:ext cx="3000396" cy="39290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Obrázek 4" descr="http://upload.wikimedia.org/wikipedia/commons/d/d2/Room_where_R%C3%B6ntgen_found_x-rays.jp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857620" y="1500174"/>
            <a:ext cx="4500594" cy="39290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ovéPole 8"/>
          <p:cNvSpPr txBox="1"/>
          <p:nvPr/>
        </p:nvSpPr>
        <p:spPr>
          <a:xfrm>
            <a:off x="785786" y="5786455"/>
            <a:ext cx="278608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Obr. 1: W</a:t>
            </a:r>
            <a:r>
              <a:rPr lang="cs-CZ" sz="1400" dirty="0" smtClean="0"/>
              <a:t>. C. Roentgen </a:t>
            </a:r>
            <a:r>
              <a:rPr lang="cs-CZ" sz="1400" dirty="0" smtClean="0"/>
              <a:t>(1845—1923)</a:t>
            </a:r>
            <a:endParaRPr lang="cs-CZ" sz="1400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4786314" y="5786454"/>
            <a:ext cx="342902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Obr. 2: Roentgenova pracovna </a:t>
            </a:r>
            <a:endParaRPr lang="cs-CZ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Rentgenové záření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Objevil německý fyzik </a:t>
            </a:r>
            <a:r>
              <a:rPr lang="cs-CZ" dirty="0" err="1" smtClean="0"/>
              <a:t>Wilhelm</a:t>
            </a:r>
            <a:r>
              <a:rPr lang="cs-CZ" dirty="0" smtClean="0"/>
              <a:t> </a:t>
            </a:r>
            <a:r>
              <a:rPr lang="cs-CZ" dirty="0" err="1" smtClean="0"/>
              <a:t>Conrad</a:t>
            </a:r>
            <a:r>
              <a:rPr lang="cs-CZ" dirty="0" smtClean="0"/>
              <a:t> </a:t>
            </a:r>
            <a:r>
              <a:rPr lang="cs-CZ" dirty="0" err="1" smtClean="0"/>
              <a:t>Röntgen</a:t>
            </a:r>
            <a:r>
              <a:rPr lang="cs-CZ" dirty="0" smtClean="0"/>
              <a:t> na konci 19. století</a:t>
            </a:r>
          </a:p>
          <a:p>
            <a:r>
              <a:rPr lang="cs-CZ" dirty="0" smtClean="0"/>
              <a:t>V roce 1901 byla za objev rentgenového záření udělena první Nobelova cena za fyziku</a:t>
            </a:r>
          </a:p>
          <a:p>
            <a:r>
              <a:rPr lang="cs-CZ" dirty="0" smtClean="0"/>
              <a:t>Vzniká v rentgence přeměnou kinetické energie rychle letících elektronů v energii záření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Rentgenové záření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Je součástí elektromagnetického spektra</a:t>
            </a:r>
          </a:p>
          <a:p>
            <a:r>
              <a:rPr lang="cs-CZ" dirty="0" smtClean="0"/>
              <a:t>Frekvence: 6.10</a:t>
            </a:r>
            <a:r>
              <a:rPr lang="cs-CZ" baseline="30000" dirty="0" smtClean="0"/>
              <a:t>16 </a:t>
            </a:r>
            <a:r>
              <a:rPr lang="cs-CZ" dirty="0" smtClean="0"/>
              <a:t>– 3.10</a:t>
            </a:r>
            <a:r>
              <a:rPr lang="cs-CZ" baseline="30000" dirty="0" smtClean="0"/>
              <a:t>20 </a:t>
            </a:r>
            <a:r>
              <a:rPr lang="cs-CZ" dirty="0" smtClean="0"/>
              <a:t>Hz</a:t>
            </a:r>
          </a:p>
          <a:p>
            <a:r>
              <a:rPr lang="cs-CZ" dirty="0" smtClean="0"/>
              <a:t>Vlnová délka ve vakuu: 5.10</a:t>
            </a:r>
            <a:r>
              <a:rPr lang="cs-CZ" baseline="30000" dirty="0" smtClean="0"/>
              <a:t>-9</a:t>
            </a:r>
            <a:r>
              <a:rPr lang="cs-CZ" dirty="0" smtClean="0"/>
              <a:t> – 10</a:t>
            </a:r>
            <a:r>
              <a:rPr lang="cs-CZ" baseline="30000" dirty="0" smtClean="0"/>
              <a:t>-12 </a:t>
            </a:r>
            <a:r>
              <a:rPr lang="cs-CZ" dirty="0" smtClean="0"/>
              <a:t>m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pPr>
              <a:buNone/>
            </a:pPr>
            <a:r>
              <a:rPr lang="cs-CZ" sz="1000" dirty="0" smtClean="0"/>
              <a:t>		</a:t>
            </a:r>
          </a:p>
          <a:p>
            <a:pPr>
              <a:buNone/>
            </a:pPr>
            <a:endParaRPr lang="cs-CZ" sz="1000" dirty="0" smtClean="0"/>
          </a:p>
          <a:p>
            <a:pPr>
              <a:buNone/>
            </a:pPr>
            <a:endParaRPr lang="cs-CZ" sz="1000" dirty="0" smtClean="0"/>
          </a:p>
          <a:p>
            <a:pPr algn="ctr">
              <a:buNone/>
            </a:pPr>
            <a:r>
              <a:rPr lang="cs-CZ" sz="1800" dirty="0" smtClean="0"/>
              <a:t>Obr. 3: Elektromagnetické spektrum</a:t>
            </a:r>
            <a:r>
              <a:rPr lang="cs-CZ" sz="1000" dirty="0" smtClean="0"/>
              <a:t>					</a:t>
            </a:r>
            <a:endParaRPr lang="cs-CZ" sz="1000" dirty="0"/>
          </a:p>
        </p:txBody>
      </p:sp>
      <p:pic>
        <p:nvPicPr>
          <p:cNvPr id="4" name="Obrázek 3" descr="Soubor:ElmgSpektrum.pn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57224" y="3429000"/>
            <a:ext cx="6929486" cy="20717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Rentgenové záření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Ionizuje vzduch</a:t>
            </a:r>
          </a:p>
          <a:p>
            <a:r>
              <a:rPr lang="cs-CZ" dirty="0" smtClean="0"/>
              <a:t>Luminiscenční účinky na některé látky</a:t>
            </a:r>
          </a:p>
          <a:p>
            <a:r>
              <a:rPr lang="cs-CZ" dirty="0" smtClean="0"/>
              <a:t>Působí negativně na organismus</a:t>
            </a:r>
          </a:p>
          <a:p>
            <a:r>
              <a:rPr lang="cs-CZ" dirty="0" smtClean="0"/>
              <a:t>Způsobí zčernání fotografické emulze</a:t>
            </a:r>
          </a:p>
          <a:p>
            <a:r>
              <a:rPr lang="cs-CZ" dirty="0" smtClean="0"/>
              <a:t>Nemá elektrický náboj a je pohlcováno látkami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0034" y="571480"/>
            <a:ext cx="8229600" cy="1011222"/>
          </a:xfrm>
        </p:spPr>
        <p:txBody>
          <a:bodyPr>
            <a:noAutofit/>
          </a:bodyPr>
          <a:lstStyle/>
          <a:p>
            <a:r>
              <a:rPr lang="cs-CZ" b="1" dirty="0" smtClean="0"/>
              <a:t>Zdroje RTG záření</a:t>
            </a:r>
            <a:br>
              <a:rPr lang="cs-CZ" b="1" dirty="0" smtClean="0"/>
            </a:br>
            <a:endParaRPr lang="cs-CZ" b="1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4840303"/>
          </a:xfrm>
        </p:spPr>
        <p:txBody>
          <a:bodyPr/>
          <a:lstStyle/>
          <a:p>
            <a:r>
              <a:rPr lang="cs-CZ" dirty="0" smtClean="0"/>
              <a:t>hvězdy (např. Slunce), ze kterých se dále šíří do vesmíru </a:t>
            </a:r>
          </a:p>
          <a:p>
            <a:pPr lvl="1">
              <a:buNone/>
            </a:pPr>
            <a:endParaRPr lang="cs-CZ" dirty="0" smtClean="0"/>
          </a:p>
          <a:p>
            <a:pPr lvl="1">
              <a:buNone/>
            </a:pPr>
            <a:endParaRPr lang="cs-CZ" dirty="0" smtClean="0"/>
          </a:p>
          <a:p>
            <a:pPr lvl="1">
              <a:buNone/>
            </a:pPr>
            <a:r>
              <a:rPr lang="cs-CZ" sz="1400" dirty="0" smtClean="0"/>
              <a:t>Obr.  4</a:t>
            </a:r>
          </a:p>
          <a:p>
            <a:pPr lvl="1">
              <a:buNone/>
            </a:pPr>
            <a:endParaRPr lang="cs-CZ" sz="1400" dirty="0" smtClean="0"/>
          </a:p>
          <a:p>
            <a:r>
              <a:rPr lang="cs-CZ" dirty="0" smtClean="0"/>
              <a:t>nejčastěji využívaný umělý zdroj RTG záření - rentgenka </a:t>
            </a:r>
          </a:p>
          <a:p>
            <a:endParaRPr lang="cs-CZ" sz="1400" dirty="0" smtClean="0"/>
          </a:p>
          <a:p>
            <a:endParaRPr lang="cs-CZ" sz="1400" dirty="0" smtClean="0"/>
          </a:p>
          <a:p>
            <a:r>
              <a:rPr lang="cs-CZ" sz="1400" dirty="0" smtClean="0"/>
              <a:t>Obr.  5</a:t>
            </a:r>
          </a:p>
        </p:txBody>
      </p:sp>
      <p:pic>
        <p:nvPicPr>
          <p:cNvPr id="6" name="Obrázek 5" descr="http://upload.wikimedia.org/wikipedia/commons/thumb/c/cf/Comet_SW3_rentgen.jpg/120px-Comet_SW3_rentgen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786050" y="1928802"/>
            <a:ext cx="1857388" cy="15716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4" name="Picture 2" descr="File:X-ray tube 3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357554" y="4643446"/>
            <a:ext cx="3357586" cy="138920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Užití RTG záření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r>
              <a:rPr lang="cs-CZ" sz="12800" b="1" dirty="0" smtClean="0"/>
              <a:t>RTG diagnostika v lékařství </a:t>
            </a:r>
            <a:r>
              <a:rPr lang="cs-CZ" sz="12800" dirty="0" smtClean="0"/>
              <a:t>- záření prochází tělem pacienta, těžší atomy pohlcují záření více (např. vápník v kostech), lehké atomy měkkých tkání méně, vzniká kontrastní zobrazení na fotografické desce</a:t>
            </a:r>
            <a:r>
              <a:rPr lang="cs-CZ" sz="12800" b="1" dirty="0" smtClean="0"/>
              <a:t>, </a:t>
            </a:r>
            <a:r>
              <a:rPr lang="cs-CZ" sz="12800" dirty="0" smtClean="0"/>
              <a:t>případně je záření snímáno a zpracováno digitálně </a:t>
            </a:r>
          </a:p>
          <a:p>
            <a:pPr>
              <a:buNone/>
            </a:pPr>
            <a:r>
              <a:rPr lang="cs-CZ" b="1" u="sng" dirty="0" smtClean="0"/>
              <a:t/>
            </a:r>
            <a:br>
              <a:rPr lang="cs-CZ" b="1" u="sng" dirty="0" smtClean="0"/>
            </a:br>
            <a:endParaRPr lang="cs-CZ" b="1" u="sng" dirty="0" smtClean="0"/>
          </a:p>
          <a:p>
            <a:pPr>
              <a:buNone/>
            </a:pPr>
            <a:endParaRPr lang="cs-CZ" b="1" u="sng" dirty="0" smtClean="0"/>
          </a:p>
          <a:p>
            <a:pPr>
              <a:buNone/>
            </a:pPr>
            <a:endParaRPr lang="cs-CZ" b="1" u="sng" dirty="0" smtClean="0"/>
          </a:p>
          <a:p>
            <a:pPr>
              <a:buNone/>
            </a:pPr>
            <a:endParaRPr lang="cs-CZ" b="1" u="sng" dirty="0" smtClean="0"/>
          </a:p>
          <a:p>
            <a:pPr>
              <a:buNone/>
            </a:pPr>
            <a:endParaRPr lang="cs-CZ" b="1" u="sng" dirty="0" smtClean="0"/>
          </a:p>
          <a:p>
            <a:pPr>
              <a:buNone/>
            </a:pPr>
            <a:endParaRPr lang="cs-CZ" b="1" u="sng" dirty="0" smtClean="0"/>
          </a:p>
          <a:p>
            <a:pPr>
              <a:buNone/>
            </a:pPr>
            <a:endParaRPr lang="cs-CZ" b="1" u="sng" dirty="0" smtClean="0"/>
          </a:p>
          <a:p>
            <a:pPr>
              <a:buNone/>
            </a:pPr>
            <a:endParaRPr lang="cs-CZ" b="1" u="sng" dirty="0" smtClean="0"/>
          </a:p>
          <a:p>
            <a:pPr>
              <a:buNone/>
            </a:pPr>
            <a:endParaRPr lang="cs-CZ" b="1" u="sng" dirty="0" smtClean="0"/>
          </a:p>
          <a:p>
            <a:pPr>
              <a:buNone/>
            </a:pPr>
            <a:endParaRPr lang="cs-CZ" b="1" u="sng" dirty="0" smtClean="0"/>
          </a:p>
          <a:p>
            <a:pPr>
              <a:buNone/>
            </a:pPr>
            <a:endParaRPr lang="cs-CZ" b="1" u="sng" dirty="0" smtClean="0"/>
          </a:p>
          <a:p>
            <a:pPr>
              <a:buNone/>
            </a:pPr>
            <a:endParaRPr lang="cs-CZ" b="1" u="sng" dirty="0" smtClean="0"/>
          </a:p>
        </p:txBody>
      </p:sp>
      <p:pic>
        <p:nvPicPr>
          <p:cNvPr id="7170" name="Picture 2" descr="http://upload.wikimedia.org/wikipedia/commons/thumb/8/84/X-ray_by_Wilhelm_R%C3%B6ntgen_of_Albert_von_K%C3%B6lliker%27s_hand_-_18960123-01.jpg/220px-X-ray_by_Wilhelm_R%C3%B6ntgen_of_Albert_von_K%C3%B6lliker%27s_hand_-_18960123-0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85918" y="4000504"/>
            <a:ext cx="1492059" cy="2143140"/>
          </a:xfrm>
          <a:prstGeom prst="rect">
            <a:avLst/>
          </a:prstGeom>
          <a:noFill/>
        </p:spPr>
      </p:pic>
      <p:sp>
        <p:nvSpPr>
          <p:cNvPr id="6" name="TextovéPole 5"/>
          <p:cNvSpPr txBox="1"/>
          <p:nvPr/>
        </p:nvSpPr>
        <p:spPr>
          <a:xfrm>
            <a:off x="1071538" y="5786454"/>
            <a:ext cx="61863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400" dirty="0" smtClean="0"/>
              <a:t>Obr. 6</a:t>
            </a:r>
            <a:endParaRPr lang="cs-CZ" sz="1400" dirty="0"/>
          </a:p>
        </p:txBody>
      </p:sp>
      <p:pic>
        <p:nvPicPr>
          <p:cNvPr id="7172" name="Picture 4" descr="Soubor:Lat lebka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15008" y="4000504"/>
            <a:ext cx="1928826" cy="2100667"/>
          </a:xfrm>
          <a:prstGeom prst="rect">
            <a:avLst/>
          </a:prstGeom>
          <a:noFill/>
        </p:spPr>
      </p:pic>
      <p:sp>
        <p:nvSpPr>
          <p:cNvPr id="9" name="TextovéPole 8"/>
          <p:cNvSpPr txBox="1"/>
          <p:nvPr/>
        </p:nvSpPr>
        <p:spPr>
          <a:xfrm>
            <a:off x="4857752" y="5786454"/>
            <a:ext cx="8572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Obr. 7</a:t>
            </a:r>
            <a:endParaRPr lang="cs-CZ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Užití RTG záření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 smtClean="0"/>
              <a:t>CT tomografie</a:t>
            </a:r>
            <a:r>
              <a:rPr lang="cs-CZ" dirty="0" smtClean="0"/>
              <a:t> - RTG zdroj snímkuje pacienta v různých směrech pod úhly 0 – 180</a:t>
            </a:r>
            <a:r>
              <a:rPr lang="cs-CZ" baseline="30000" dirty="0" smtClean="0"/>
              <a:t>o</a:t>
            </a:r>
            <a:r>
              <a:rPr lang="cs-CZ" dirty="0" smtClean="0"/>
              <a:t>. Po digitálním zpracování počítačem lze vyvolat obraz libovolného řezu orgánem pacienta</a:t>
            </a:r>
          </a:p>
          <a:p>
            <a:r>
              <a:rPr lang="cs-CZ" b="1" dirty="0" smtClean="0"/>
              <a:t>RTG defektoskopie - </a:t>
            </a:r>
            <a:r>
              <a:rPr lang="cs-CZ" dirty="0" smtClean="0"/>
              <a:t>obdobná aplikace v technice, zobrazení defektů výrobků a stavebních konstrukcí, únavy materiálu – pneumatiky závodních vozů F1; celní kontroly kamionů …pojízdné RTG zdroje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Užití RTG záření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Kontrola zavazadel na letišti</a:t>
            </a:r>
          </a:p>
          <a:p>
            <a:pPr>
              <a:buNone/>
            </a:pPr>
            <a:endParaRPr lang="cs-CZ" dirty="0"/>
          </a:p>
        </p:txBody>
      </p:sp>
      <p:pic>
        <p:nvPicPr>
          <p:cNvPr id="27650" name="Picture 2" descr="http://www.maxmerlin.cz/files/imagecache/galerie/files/images/trg-zav-drs-bag-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5895" y="2500305"/>
            <a:ext cx="2458907" cy="2286017"/>
          </a:xfrm>
          <a:prstGeom prst="rect">
            <a:avLst/>
          </a:prstGeom>
          <a:noFill/>
        </p:spPr>
      </p:pic>
      <p:pic>
        <p:nvPicPr>
          <p:cNvPr id="27652" name="Picture 4" descr="http://www.maxmerlin.cz/files/imagecache/galerie/files/images/trg-zav-drs-bag-2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15894" y="2500306"/>
            <a:ext cx="2782976" cy="2286016"/>
          </a:xfrm>
          <a:prstGeom prst="rect">
            <a:avLst/>
          </a:prstGeom>
          <a:noFill/>
        </p:spPr>
      </p:pic>
      <p:pic>
        <p:nvPicPr>
          <p:cNvPr id="27654" name="Picture 6" descr="http://www.maxmerlin.cz/files/imagecache/galerie/files/images/vdrs-bag-3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953135" y="2500305"/>
            <a:ext cx="2857518" cy="2214579"/>
          </a:xfrm>
          <a:prstGeom prst="rect">
            <a:avLst/>
          </a:prstGeom>
          <a:noFill/>
        </p:spPr>
      </p:pic>
      <p:sp>
        <p:nvSpPr>
          <p:cNvPr id="8" name="TextovéPole 7"/>
          <p:cNvSpPr txBox="1"/>
          <p:nvPr/>
        </p:nvSpPr>
        <p:spPr>
          <a:xfrm>
            <a:off x="1214414" y="5357826"/>
            <a:ext cx="61863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400" dirty="0" smtClean="0"/>
              <a:t>Obr. 8</a:t>
            </a:r>
            <a:endParaRPr lang="cs-CZ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dirty="0"/>
        </a:defPPr>
      </a:lstStyle>
    </a:txDef>
  </a:objectDefaults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457</TotalTime>
  <Words>256</Words>
  <Application>Microsoft Office PowerPoint</Application>
  <PresentationFormat>Předvádění na obrazovce (4:3)</PresentationFormat>
  <Paragraphs>85</Paragraphs>
  <Slides>10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Motiv sady Office</vt:lpstr>
      <vt:lpstr>Přírodní vědy aktivně a interaktivně</vt:lpstr>
      <vt:lpstr>Rentgenové záření</vt:lpstr>
      <vt:lpstr>Rentgenové záření</vt:lpstr>
      <vt:lpstr>Rentgenové záření</vt:lpstr>
      <vt:lpstr>Rentgenové záření</vt:lpstr>
      <vt:lpstr>Zdroje RTG záření </vt:lpstr>
      <vt:lpstr>Užití RTG záření</vt:lpstr>
      <vt:lpstr>Užití RTG záření</vt:lpstr>
      <vt:lpstr>Užití RTG záření</vt:lpstr>
      <vt:lpstr>Zdroje</vt:lpstr>
    </vt:vector>
  </TitlesOfParts>
  <Company>SPŠ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Přírodní vědy aktivně a interaktivně</dc:title>
  <dc:creator>Iveta.B</dc:creator>
  <cp:lastModifiedBy>Marek Bulawa</cp:lastModifiedBy>
  <cp:revision>54</cp:revision>
  <dcterms:created xsi:type="dcterms:W3CDTF">2013-01-14T12:58:22Z</dcterms:created>
  <dcterms:modified xsi:type="dcterms:W3CDTF">2013-06-22T09:03:31Z</dcterms:modified>
</cp:coreProperties>
</file>