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6" r:id="rId3"/>
    <p:sldId id="257" r:id="rId4"/>
    <p:sldId id="268" r:id="rId5"/>
    <p:sldId id="269" r:id="rId6"/>
    <p:sldId id="270" r:id="rId7"/>
    <p:sldId id="265" r:id="rId8"/>
    <p:sldId id="267" r:id="rId9"/>
    <p:sldId id="271" r:id="rId10"/>
    <p:sldId id="272" r:id="rId11"/>
    <p:sldId id="273" r:id="rId12"/>
    <p:sldId id="275" r:id="rId13"/>
    <p:sldId id="266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AF1C28-D670-4B2C-8BD2-5D4599F69BBD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51D90A-6628-4115-B8A2-9C53B71F373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808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ElmgSpektrum.png" TargetMode="External"/><Relationship Id="rId2" Type="http://schemas.openxmlformats.org/officeDocument/2006/relationships/hyperlink" Target="http://commons.wikimedia.org/wiki/File:Infrared_dog-cropped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ermovize-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1714488"/>
            <a:ext cx="6400800" cy="3924312"/>
          </a:xfrm>
        </p:spPr>
        <p:txBody>
          <a:bodyPr>
            <a:normAutofit/>
          </a:bodyPr>
          <a:lstStyle/>
          <a:p>
            <a:r>
              <a:rPr lang="cs-CZ" sz="1200" dirty="0">
                <a:solidFill>
                  <a:schemeClr val="tx1"/>
                </a:solidFill>
              </a:rPr>
              <a:t>Elektronický materiál byl vytvořen v rámci projektu OP VK CZ.1.07/1.1.24/01.0040</a:t>
            </a:r>
          </a:p>
          <a:p>
            <a:r>
              <a:rPr lang="cs-CZ" sz="1200" dirty="0">
                <a:solidFill>
                  <a:schemeClr val="tx1"/>
                </a:solidFill>
              </a:rPr>
              <a:t>Zvyšování kvality vzdělávání v Moravskoslezském kraji</a:t>
            </a:r>
          </a:p>
          <a:p>
            <a:r>
              <a:rPr lang="cs-CZ" sz="1200" dirty="0">
                <a:solidFill>
                  <a:schemeClr val="tx1"/>
                </a:solidFill>
              </a:rPr>
              <a:t>Střední průmyslová škola stavební, Havířov, příspěvková </a:t>
            </a:r>
            <a:r>
              <a:rPr lang="cs-CZ" sz="1200" dirty="0" smtClean="0">
                <a:solidFill>
                  <a:schemeClr val="tx1"/>
                </a:solidFill>
              </a:rPr>
              <a:t>organizace</a:t>
            </a:r>
          </a:p>
          <a:p>
            <a:endParaRPr lang="cs-CZ" sz="1200" dirty="0" smtClean="0">
              <a:solidFill>
                <a:schemeClr val="tx1"/>
              </a:solidFill>
            </a:endParaRPr>
          </a:p>
          <a:p>
            <a:endParaRPr lang="cs-CZ" sz="1400" dirty="0"/>
          </a:p>
        </p:txBody>
      </p:sp>
      <p:pic>
        <p:nvPicPr>
          <p:cNvPr id="4" name="Obrázek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60" y="285728"/>
            <a:ext cx="4071966" cy="857256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14348" y="1214422"/>
            <a:ext cx="7772400" cy="500065"/>
          </a:xfrm>
          <a:ln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r>
              <a:rPr lang="cs-CZ" sz="1600" b="1" dirty="0"/>
              <a:t>Přírodní vědy aktivně a interaktivně</a:t>
            </a:r>
            <a:endParaRPr lang="cs-CZ" sz="1600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468661"/>
              </p:ext>
            </p:extLst>
          </p:nvPr>
        </p:nvGraphicFramePr>
        <p:xfrm>
          <a:off x="1428728" y="2571746"/>
          <a:ext cx="6302808" cy="356697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49882"/>
                <a:gridCol w="4452926"/>
              </a:tblGrid>
              <a:tr h="401456"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Název 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FIL_FYZ_24</a:t>
                      </a:r>
                      <a:endParaRPr lang="cs-CZ" dirty="0"/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Název sady 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Infračervené záření</a:t>
                      </a:r>
                      <a:endParaRPr lang="cs-CZ" sz="1400" dirty="0"/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Vzdělávací obor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Fyzika</a:t>
                      </a:r>
                      <a:endParaRPr lang="cs-CZ" sz="1400" dirty="0"/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Vzdělávací oblast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Člověk a příroda, Informační a komunikační technologie</a:t>
                      </a:r>
                      <a:endParaRPr lang="cs-CZ" sz="1400" dirty="0"/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Mgr. Olga Filipová</a:t>
                      </a:r>
                      <a:endParaRPr lang="cs-CZ" sz="1400" dirty="0"/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Ročník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2</a:t>
                      </a:r>
                      <a:endParaRPr lang="cs-CZ" sz="1400" dirty="0"/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Anotace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Infračervené záření</a:t>
                      </a:r>
                      <a:r>
                        <a:rPr lang="cs-CZ" sz="1400" baseline="0" dirty="0" smtClean="0"/>
                        <a:t> - </a:t>
                      </a:r>
                      <a:r>
                        <a:rPr lang="cs-CZ" sz="1400" dirty="0" smtClean="0"/>
                        <a:t>objev, zdroj, užití</a:t>
                      </a:r>
                    </a:p>
                    <a:p>
                      <a:endParaRPr lang="cs-CZ" sz="1400" dirty="0" smtClean="0"/>
                    </a:p>
                    <a:p>
                      <a:endParaRPr lang="cs-CZ" sz="1400" dirty="0" smtClean="0"/>
                    </a:p>
                    <a:p>
                      <a:endParaRPr lang="cs-CZ" sz="1400" dirty="0" smtClean="0"/>
                    </a:p>
                    <a:p>
                      <a:endParaRPr lang="cs-CZ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Termovizní snímky ve stavebnictví.</a:t>
            </a:r>
            <a:endParaRPr lang="cs-CZ" b="1" dirty="0"/>
          </a:p>
        </p:txBody>
      </p:sp>
      <p:pic>
        <p:nvPicPr>
          <p:cNvPr id="4" name="Zástupný symbol pro obsah 3" descr="termovize komínu pro u&amp;ccaron;el zjištení stavební dokumentace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428736"/>
            <a:ext cx="4064000" cy="317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komín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1500174"/>
            <a:ext cx="3143272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928662" y="5357826"/>
            <a:ext cx="735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714348" y="4929198"/>
            <a:ext cx="8143932" cy="1559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Obr.6:	K objektu nebyla k dispozici stavební dokumentace.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Kontrola stavu šamotové vyzdívky komínu.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Při měření se potvrdila domněnka o konstrukci komínu s použitím 	železobetonových skruží nesoucí vyzdívku.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Termovizní snímky ve stavebnictví.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 descr="cihlový d&amp;uring;m s nedostate&amp;ccaron;nou izolací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1643050"/>
            <a:ext cx="3643338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1142976" y="4929198"/>
            <a:ext cx="66437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7:	Bytový cihlový dům s velmi nedostatečnou tepelnou 	izolací obvodového zdiva. Měření posloužilo jako 	podklad 	při rozhodování o dodatečné tepelné izolaci.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Termovizní snímky ve stavebnictví.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14480" y="5072074"/>
            <a:ext cx="57150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Obr. 8:	Dodavatel stavebních prací  neopatřil tepelnou 	izolací otvor pro zabudování střešního okna.</a:t>
            </a:r>
            <a:endParaRPr lang="cs-CZ" dirty="0"/>
          </a:p>
        </p:txBody>
      </p:sp>
      <p:pic>
        <p:nvPicPr>
          <p:cNvPr id="6" name="Zástupný symbol pro obsah 9" descr="špatn&amp;ecaron; izolované st&amp;rcaron;ešní okno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57422" y="1643050"/>
            <a:ext cx="4064000" cy="317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200" dirty="0" smtClean="0"/>
              <a:t>Obr. 1:	NASA/IPAC. </a:t>
            </a:r>
            <a:r>
              <a:rPr lang="cs-CZ" sz="1200" dirty="0" err="1" smtClean="0"/>
              <a:t>Thermogram</a:t>
            </a:r>
            <a:r>
              <a:rPr lang="cs-CZ" sz="1200" dirty="0" smtClean="0"/>
              <a:t> (</a:t>
            </a:r>
            <a:r>
              <a:rPr lang="cs-CZ" sz="1200" dirty="0" err="1" smtClean="0"/>
              <a:t>infrared</a:t>
            </a:r>
            <a:r>
              <a:rPr lang="cs-CZ" sz="1200" dirty="0" smtClean="0"/>
              <a:t> image) </a:t>
            </a:r>
            <a:r>
              <a:rPr lang="cs-CZ" sz="1200" dirty="0" err="1" smtClean="0"/>
              <a:t>of</a:t>
            </a:r>
            <a:r>
              <a:rPr lang="cs-CZ" sz="1200" dirty="0" smtClean="0"/>
              <a:t> a </a:t>
            </a:r>
            <a:r>
              <a:rPr lang="cs-CZ" sz="1200" dirty="0" err="1" smtClean="0"/>
              <a:t>small</a:t>
            </a:r>
            <a:r>
              <a:rPr lang="cs-CZ" sz="1200" dirty="0" smtClean="0"/>
              <a:t> dog. In: </a:t>
            </a:r>
            <a:r>
              <a:rPr lang="cs-CZ" sz="1200" i="1" dirty="0" err="1" smtClean="0"/>
              <a:t>Wikipedia</a:t>
            </a:r>
            <a:r>
              <a:rPr lang="cs-CZ" sz="1200" i="1" dirty="0" smtClean="0"/>
              <a:t>: </a:t>
            </a:r>
            <a:r>
              <a:rPr lang="cs-CZ" sz="1200" i="1" dirty="0" err="1" smtClean="0"/>
              <a:t>the</a:t>
            </a:r>
            <a:r>
              <a:rPr lang="cs-CZ" sz="1200" i="1" dirty="0" smtClean="0"/>
              <a:t> free </a:t>
            </a:r>
            <a:r>
              <a:rPr lang="cs-CZ" sz="1200" i="1" dirty="0" err="1" smtClean="0"/>
              <a:t>encyclopedia</a:t>
            </a:r>
            <a:r>
              <a:rPr lang="cs-CZ" sz="1200" dirty="0" smtClean="0"/>
              <a:t> [online]. San 	</a:t>
            </a:r>
            <a:r>
              <a:rPr lang="cs-CZ" sz="1200" dirty="0" err="1" smtClean="0"/>
              <a:t>Francisco</a:t>
            </a:r>
            <a:r>
              <a:rPr lang="cs-CZ" sz="1200" dirty="0" smtClean="0"/>
              <a:t> (CA): </a:t>
            </a:r>
            <a:r>
              <a:rPr lang="cs-CZ" sz="1200" dirty="0" err="1" smtClean="0"/>
              <a:t>Wikimedia</a:t>
            </a:r>
            <a:r>
              <a:rPr lang="cs-CZ" sz="1200" dirty="0" smtClean="0"/>
              <a:t> </a:t>
            </a:r>
            <a:r>
              <a:rPr lang="cs-CZ" sz="1200" dirty="0" err="1" smtClean="0"/>
              <a:t>Foundation</a:t>
            </a:r>
            <a:r>
              <a:rPr lang="cs-CZ" sz="1200" dirty="0" smtClean="0"/>
              <a:t>, 2001- [cit. 2013-05-30]. Dostupné z: 	</a:t>
            </a:r>
            <a:r>
              <a:rPr lang="cs-CZ" sz="1200" u="sng" dirty="0" smtClean="0">
                <a:hlinkClick r:id="rId2"/>
              </a:rPr>
              <a:t>http://commons.wikimedia.org/wiki/File:Infrared_dog-cropped.jpg</a:t>
            </a:r>
            <a:endParaRPr lang="cs-CZ" sz="1200" dirty="0" smtClean="0"/>
          </a:p>
          <a:p>
            <a:pPr>
              <a:buNone/>
            </a:pPr>
            <a:r>
              <a:rPr lang="cs-CZ" sz="1200" dirty="0" smtClean="0"/>
              <a:t>Obr. 3:	ORIGINAL UPLOADER WAS KF AT CS.WIKIPEDIA. Spektrum elektromagnetického záření. In: </a:t>
            </a:r>
            <a:r>
              <a:rPr lang="cs-CZ" sz="1200" i="1" dirty="0" err="1" smtClean="0"/>
              <a:t>Wikipedia</a:t>
            </a:r>
            <a:r>
              <a:rPr lang="cs-CZ" sz="1200" i="1" dirty="0" smtClean="0"/>
              <a:t>: </a:t>
            </a:r>
            <a:r>
              <a:rPr lang="cs-CZ" sz="1200" i="1" dirty="0" err="1" smtClean="0"/>
              <a:t>the</a:t>
            </a:r>
            <a:r>
              <a:rPr lang="cs-CZ" sz="1200" i="1" dirty="0" smtClean="0"/>
              <a:t> free 	</a:t>
            </a:r>
            <a:r>
              <a:rPr lang="cs-CZ" sz="1200" i="1" dirty="0" err="1" smtClean="0"/>
              <a:t>encyclopedia</a:t>
            </a:r>
            <a:r>
              <a:rPr lang="cs-CZ" sz="1200" dirty="0" smtClean="0"/>
              <a:t> [online]. San </a:t>
            </a:r>
            <a:r>
              <a:rPr lang="cs-CZ" sz="1200" dirty="0" err="1" smtClean="0"/>
              <a:t>Francisco</a:t>
            </a:r>
            <a:r>
              <a:rPr lang="cs-CZ" sz="1200" dirty="0" smtClean="0"/>
              <a:t> (CA): </a:t>
            </a:r>
            <a:r>
              <a:rPr lang="cs-CZ" sz="1200" dirty="0" err="1" smtClean="0"/>
              <a:t>Wikimedia</a:t>
            </a:r>
            <a:r>
              <a:rPr lang="cs-CZ" sz="1200" dirty="0" smtClean="0"/>
              <a:t> </a:t>
            </a:r>
            <a:r>
              <a:rPr lang="cs-CZ" sz="1200" dirty="0" err="1" smtClean="0"/>
              <a:t>Foundation</a:t>
            </a:r>
            <a:r>
              <a:rPr lang="cs-CZ" sz="1200" dirty="0" smtClean="0"/>
              <a:t>, 2001- [cit. 2013-05-30]. Dostupné z: 	</a:t>
            </a:r>
            <a:r>
              <a:rPr lang="cs-CZ" sz="1200" dirty="0" smtClean="0">
                <a:hlinkClick r:id="rId3"/>
              </a:rPr>
              <a:t>http://cs.wikipedia.org/wiki/Soubor:ElmgSpektrum.png</a:t>
            </a:r>
            <a:endParaRPr lang="cs-CZ" sz="1200" dirty="0" smtClean="0"/>
          </a:p>
          <a:p>
            <a:pPr>
              <a:buNone/>
            </a:pPr>
            <a:r>
              <a:rPr lang="cs-CZ" sz="1200" dirty="0" smtClean="0"/>
              <a:t>Obr. 2, 4, 5, 6, 7, 8: Termovizní snímky ve stavebnictví. [online]. [cit. 2013-05-30]. Dostupné z: </a:t>
            </a:r>
            <a:r>
              <a:rPr lang="cs-CZ" sz="1200" dirty="0" smtClean="0">
                <a:hlinkClick r:id="rId4"/>
              </a:rPr>
              <a:t>http://www.</a:t>
            </a:r>
            <a:r>
              <a:rPr lang="cs-CZ" sz="1200" dirty="0" err="1" smtClean="0">
                <a:hlinkClick r:id="rId4"/>
              </a:rPr>
              <a:t>termovize</a:t>
            </a:r>
            <a:r>
              <a:rPr lang="cs-CZ" sz="1200" dirty="0" smtClean="0">
                <a:hlinkClick r:id="rId4"/>
              </a:rPr>
              <a:t>-</a:t>
            </a:r>
            <a:r>
              <a:rPr lang="cs-CZ" sz="1200" dirty="0" smtClean="0"/>
              <a:t>	</a:t>
            </a:r>
            <a:r>
              <a:rPr lang="cs-CZ" sz="1200" dirty="0" err="1" smtClean="0"/>
              <a:t>mereni.cz</a:t>
            </a:r>
            <a:r>
              <a:rPr lang="cs-CZ" sz="1200" dirty="0" smtClean="0"/>
              <a:t>/?</a:t>
            </a:r>
            <a:r>
              <a:rPr lang="cs-CZ" sz="1200" dirty="0" err="1" smtClean="0"/>
              <a:t>action</a:t>
            </a:r>
            <a:r>
              <a:rPr lang="cs-CZ" sz="1200" dirty="0" smtClean="0"/>
              <a:t>=</a:t>
            </a:r>
            <a:r>
              <a:rPr lang="cs-CZ" sz="1200" dirty="0" err="1" smtClean="0"/>
              <a:t>stavebnictvi</a:t>
            </a:r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Infračervené záření</a:t>
            </a:r>
            <a:endParaRPr lang="cs-CZ" dirty="0"/>
          </a:p>
        </p:txBody>
      </p:sp>
      <p:pic>
        <p:nvPicPr>
          <p:cNvPr id="4" name="Zástupný symbol pro obsah 3" descr="File:Infrared dog-cropped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2071678"/>
            <a:ext cx="3429024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termo obrázek st&amp;rcaron;echy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071678"/>
            <a:ext cx="3643338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ovéPole 8"/>
          <p:cNvSpPr txBox="1"/>
          <p:nvPr/>
        </p:nvSpPr>
        <p:spPr>
          <a:xfrm>
            <a:off x="1857356" y="5786454"/>
            <a:ext cx="743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 1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072198" y="5786454"/>
            <a:ext cx="776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Infračervené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Země pohlcuje záření ze Slunce a hodně energie vyzařuje jako infračervené záření přes atmosféru zpět do vesmíru</a:t>
            </a:r>
          </a:p>
          <a:p>
            <a:r>
              <a:rPr lang="cs-CZ" dirty="0" smtClean="0"/>
              <a:t>Plyny v atmosféře toto infračervené záření pohlcují a vyzařují zpět k Zemi (skleníkový efekt)</a:t>
            </a:r>
          </a:p>
          <a:p>
            <a:r>
              <a:rPr lang="cs-CZ" dirty="0" smtClean="0"/>
              <a:t>Kdyby tyto plyny v atmosféře nebyly, byl by povrch Země asi o </a:t>
            </a:r>
            <a:r>
              <a:rPr lang="cs-CZ" dirty="0" smtClean="0"/>
              <a:t>33 </a:t>
            </a:r>
            <a:r>
              <a:rPr lang="cs-CZ" baseline="30000" dirty="0" smtClean="0"/>
              <a:t>0</a:t>
            </a:r>
            <a:r>
              <a:rPr lang="cs-CZ" dirty="0" smtClean="0"/>
              <a:t>C </a:t>
            </a:r>
            <a:r>
              <a:rPr lang="cs-CZ" dirty="0" smtClean="0"/>
              <a:t>chladnější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Infračervené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součástí elektromagnetického spektra</a:t>
            </a:r>
          </a:p>
          <a:p>
            <a:r>
              <a:rPr lang="cs-CZ" dirty="0" smtClean="0"/>
              <a:t>Frekvence: 3.10</a:t>
            </a:r>
            <a:r>
              <a:rPr lang="cs-CZ" baseline="30000" dirty="0" smtClean="0"/>
              <a:t>11 </a:t>
            </a:r>
            <a:r>
              <a:rPr lang="cs-CZ" dirty="0" smtClean="0"/>
              <a:t>– 3,9.10</a:t>
            </a:r>
            <a:r>
              <a:rPr lang="cs-CZ" baseline="30000" dirty="0" smtClean="0"/>
              <a:t>14 </a:t>
            </a:r>
            <a:r>
              <a:rPr lang="cs-CZ" dirty="0" smtClean="0"/>
              <a:t>Hz</a:t>
            </a:r>
          </a:p>
          <a:p>
            <a:r>
              <a:rPr lang="cs-CZ" dirty="0" smtClean="0"/>
              <a:t>Vlnová délka ve vakuu: 10</a:t>
            </a:r>
            <a:r>
              <a:rPr lang="cs-CZ" baseline="30000" dirty="0" smtClean="0"/>
              <a:t>-3</a:t>
            </a:r>
            <a:r>
              <a:rPr lang="cs-CZ" dirty="0" smtClean="0"/>
              <a:t> – 7,6.10</a:t>
            </a:r>
            <a:r>
              <a:rPr lang="cs-CZ" baseline="30000" dirty="0" smtClean="0"/>
              <a:t>-7 </a:t>
            </a:r>
            <a:r>
              <a:rPr lang="cs-CZ" dirty="0" smtClean="0"/>
              <a:t>m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sz="1000" dirty="0" smtClean="0"/>
              <a:t>		</a:t>
            </a:r>
          </a:p>
          <a:p>
            <a:pPr>
              <a:buNone/>
            </a:pPr>
            <a:endParaRPr lang="cs-CZ" sz="1000" dirty="0" smtClean="0"/>
          </a:p>
          <a:p>
            <a:pPr>
              <a:buNone/>
            </a:pPr>
            <a:endParaRPr lang="cs-CZ" sz="1000" dirty="0" smtClean="0"/>
          </a:p>
          <a:p>
            <a:pPr algn="ctr">
              <a:buNone/>
            </a:pPr>
            <a:r>
              <a:rPr lang="cs-CZ" sz="1800" dirty="0" smtClean="0"/>
              <a:t>Obr. 3: Elektromagnetické spektrum</a:t>
            </a:r>
            <a:r>
              <a:rPr lang="cs-CZ" sz="1000" dirty="0" smtClean="0"/>
              <a:t>					</a:t>
            </a:r>
            <a:endParaRPr lang="cs-CZ" sz="1000" dirty="0"/>
          </a:p>
        </p:txBody>
      </p:sp>
      <p:pic>
        <p:nvPicPr>
          <p:cNvPr id="4" name="Obrázek 3" descr="Soubor:ElmgSpektrum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429000"/>
            <a:ext cx="6929486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Infračervené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vyzařováno všemi předměty</a:t>
            </a:r>
          </a:p>
          <a:p>
            <a:r>
              <a:rPr lang="cs-CZ" dirty="0" smtClean="0"/>
              <a:t>Nevytváří zrakový vjem</a:t>
            </a:r>
          </a:p>
          <a:p>
            <a:r>
              <a:rPr lang="cs-CZ" dirty="0" smtClean="0"/>
              <a:t>Platí pro ně stejné fyzikální zákony jako pro světlo</a:t>
            </a:r>
          </a:p>
          <a:p>
            <a:r>
              <a:rPr lang="cs-CZ" dirty="0" smtClean="0"/>
              <a:t>Snadněji proniká zakaleným prostředím než světlo (mlhou, tmou)</a:t>
            </a:r>
          </a:p>
          <a:p>
            <a:r>
              <a:rPr lang="cs-CZ" dirty="0" smtClean="0"/>
              <a:t>Infračervené dalekohledy a fotoaparáty umožňují vidět a fotit i ve tmě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Užití infračerveného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elektronice a sdělovací technice (mobily, dálkové ovládače)</a:t>
            </a:r>
          </a:p>
          <a:p>
            <a:r>
              <a:rPr lang="cs-CZ" dirty="0" smtClean="0"/>
              <a:t>Noční vidění (detekci pohybu osob v zabezpečených objektech)</a:t>
            </a:r>
          </a:p>
          <a:p>
            <a:r>
              <a:rPr lang="cs-CZ" dirty="0" smtClean="0"/>
              <a:t>Přímé vytápění místností (teplomet)</a:t>
            </a:r>
          </a:p>
          <a:p>
            <a:r>
              <a:rPr lang="cs-CZ" dirty="0" smtClean="0"/>
              <a:t>Infračervená fotografie (infračervený filtr blokuje většinu viditelného světla)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Užití infračerveného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4487"/>
            <a:ext cx="8229600" cy="4643471"/>
          </a:xfrm>
        </p:spPr>
        <p:txBody>
          <a:bodyPr>
            <a:normAutofit/>
          </a:bodyPr>
          <a:lstStyle/>
          <a:p>
            <a:r>
              <a:rPr lang="cs-CZ" dirty="0" smtClean="0"/>
              <a:t>Určení zánětů pod kůží</a:t>
            </a:r>
          </a:p>
          <a:p>
            <a:r>
              <a:rPr lang="cs-CZ" dirty="0" smtClean="0"/>
              <a:t>Vyhledáním </a:t>
            </a:r>
            <a:r>
              <a:rPr lang="cs-CZ" dirty="0" err="1" smtClean="0"/>
              <a:t>nehomogenit</a:t>
            </a:r>
            <a:r>
              <a:rPr lang="cs-CZ" dirty="0" smtClean="0"/>
              <a:t> teplotního pole</a:t>
            </a:r>
          </a:p>
          <a:p>
            <a:r>
              <a:rPr lang="cs-CZ" dirty="0" smtClean="0"/>
              <a:t>Sledování elektrických vedení a jejich poškození</a:t>
            </a:r>
          </a:p>
          <a:p>
            <a:r>
              <a:rPr lang="cs-CZ" dirty="0" smtClean="0"/>
              <a:t>Infračervená termografie (termografický měřící systém zobrazí teplotní pole měřeného objektu)</a:t>
            </a:r>
          </a:p>
          <a:p>
            <a:r>
              <a:rPr lang="cs-CZ" dirty="0" smtClean="0"/>
              <a:t>Hledání úniků tepla z budov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Termovizní snímky ve stavebnictví</a:t>
            </a:r>
            <a:endParaRPr lang="cs-CZ" b="1" dirty="0"/>
          </a:p>
        </p:txBody>
      </p:sp>
      <p:pic>
        <p:nvPicPr>
          <p:cNvPr id="4" name="Zástupný symbol pro obsah 3" descr="problém s tepelnou izolací zdi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71612"/>
            <a:ext cx="4064000" cy="317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cihlový d&amp;uring;m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1643050"/>
            <a:ext cx="2928958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élník 6"/>
          <p:cNvSpPr/>
          <p:nvPr/>
        </p:nvSpPr>
        <p:spPr>
          <a:xfrm>
            <a:off x="500034" y="5072074"/>
            <a:ext cx="75724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Obr. 4:	Při měření zjištěny nedostatky v tepelné izolaci zdiva. Tepelná izolační 	schopnost neodpovídá údajům v projektu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Termovizní snímky ve stavebnictví.</a:t>
            </a:r>
            <a:endParaRPr lang="cs-CZ" dirty="0"/>
          </a:p>
        </p:txBody>
      </p:sp>
      <p:pic>
        <p:nvPicPr>
          <p:cNvPr id="4" name="Zástupný symbol pro obsah 3" descr="termozize podlahy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785926"/>
            <a:ext cx="4064000" cy="317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fotografie podlahy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1785926"/>
            <a:ext cx="2928958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1000100" y="5429264"/>
            <a:ext cx="7286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5: 	Novostavba obytného domu s podlahovým topením. Obvodové zdi 	s chybně provedenou tepelnou izolací.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</TotalTime>
  <Words>308</Words>
  <Application>Microsoft Office PowerPoint</Application>
  <PresentationFormat>Předvádění na obrazovce (4:3)</PresentationFormat>
  <Paragraphs>72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Přírodní vědy aktivně a interaktivně</vt:lpstr>
      <vt:lpstr>Infračervené záření</vt:lpstr>
      <vt:lpstr>Infračervené záření</vt:lpstr>
      <vt:lpstr>Infračervené záření</vt:lpstr>
      <vt:lpstr>Infračervené záření</vt:lpstr>
      <vt:lpstr>Užití infračerveného záření</vt:lpstr>
      <vt:lpstr>Užití infračerveného záření</vt:lpstr>
      <vt:lpstr>Termovizní snímky ve stavebnictví</vt:lpstr>
      <vt:lpstr>Termovizní snímky ve stavebnictví.</vt:lpstr>
      <vt:lpstr>Termovizní snímky ve stavebnictví.</vt:lpstr>
      <vt:lpstr>Termovizní snímky ve stavebnictví.</vt:lpstr>
      <vt:lpstr>Termovizní snímky ve stavebnictví.</vt:lpstr>
      <vt:lpstr>Zdroje</vt:lpstr>
    </vt:vector>
  </TitlesOfParts>
  <Company>SPŠ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Přírodní vědy aktivně a interaktivně</dc:title>
  <dc:creator>Iveta.B</dc:creator>
  <cp:lastModifiedBy>Marek Bulawa</cp:lastModifiedBy>
  <cp:revision>94</cp:revision>
  <dcterms:created xsi:type="dcterms:W3CDTF">2013-01-14T12:58:22Z</dcterms:created>
  <dcterms:modified xsi:type="dcterms:W3CDTF">2013-06-22T09:04:24Z</dcterms:modified>
</cp:coreProperties>
</file>