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1" r:id="rId4"/>
    <p:sldId id="272" r:id="rId5"/>
    <p:sldId id="268" r:id="rId6"/>
    <p:sldId id="273" r:id="rId7"/>
    <p:sldId id="269" r:id="rId8"/>
    <p:sldId id="274" r:id="rId9"/>
    <p:sldId id="27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F1C28-D670-4B2C-8BD2-5D4599F69BBD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1D90A-6628-4115-B8A2-9C53B71F37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39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s.wikipedia.org/wiki/Soubor:Jupiter.Aurora.HST.UV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cs.wikipedia.org/wiki/Soubor:Germicidal_UV_discharge_tube_glow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Johann_Wilhelm_Ritt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Germicidal_UV_discharge_tube_glow.jpg" TargetMode="External"/><Relationship Id="rId2" Type="http://schemas.openxmlformats.org/officeDocument/2006/relationships/hyperlink" Target="http://commons.wikimedia.org/wiki/File:Hubble_Jupiter_Aurora_(NASA)_(420376085)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Soubor:ElmgSpektrum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>
            <a:norm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Elektronický materiál byl vytvořen v rámci projektu OP VK CZ.1.07/1.1.24/01.0040</a:t>
            </a:r>
          </a:p>
          <a:p>
            <a:r>
              <a:rPr lang="cs-CZ" sz="1200" dirty="0">
                <a:solidFill>
                  <a:schemeClr val="tx1"/>
                </a:solidFill>
              </a:rPr>
              <a:t>Zvyšování kvality vzdělávání v Moravskoslezském kraji</a:t>
            </a:r>
          </a:p>
          <a:p>
            <a:r>
              <a:rPr lang="cs-CZ" sz="1200" dirty="0">
                <a:solidFill>
                  <a:schemeClr val="tx1"/>
                </a:solidFill>
              </a:rPr>
              <a:t>Střední průmyslová škola stavební, Havířov, příspěvková </a:t>
            </a:r>
            <a:r>
              <a:rPr lang="cs-CZ" sz="1200" dirty="0" smtClean="0">
                <a:solidFill>
                  <a:schemeClr val="tx1"/>
                </a:solidFill>
              </a:rPr>
              <a:t>organizace</a:t>
            </a:r>
          </a:p>
          <a:p>
            <a:endParaRPr lang="cs-CZ" sz="1200" dirty="0" smtClean="0">
              <a:solidFill>
                <a:schemeClr val="tx1"/>
              </a:solidFill>
            </a:endParaRPr>
          </a:p>
          <a:p>
            <a:endParaRPr lang="cs-CZ" sz="1400" dirty="0"/>
          </a:p>
        </p:txBody>
      </p:sp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500065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r>
              <a:rPr lang="cs-CZ" sz="1600" b="1" dirty="0"/>
              <a:t>Přírodní vědy aktivně a interaktivně</a:t>
            </a:r>
            <a:endParaRPr lang="cs-CZ" sz="16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3209"/>
              </p:ext>
            </p:extLst>
          </p:nvPr>
        </p:nvGraphicFramePr>
        <p:xfrm>
          <a:off x="1428728" y="2571746"/>
          <a:ext cx="6302808" cy="3780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Název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FIL_FYZ_25</a:t>
                      </a:r>
                      <a:endParaRPr lang="cs-CZ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Název sady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Ultrafialové záření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Vzdělávací obor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Fyzika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Vzdělávací oblast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Člověk a příroda, Informační a komunikační technologie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Mgr. Olga Filipová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 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Ultrafialové záření – objev, zdroj</a:t>
                      </a:r>
                      <a:r>
                        <a:rPr lang="cs-CZ" sz="1400" smtClean="0"/>
                        <a:t>, využití</a:t>
                      </a:r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Ultrafialové záření</a:t>
            </a:r>
            <a:endParaRPr lang="cs-CZ" dirty="0"/>
          </a:p>
        </p:txBody>
      </p:sp>
      <p:pic>
        <p:nvPicPr>
          <p:cNvPr id="4" name="Zástupný symbol pro obsah 3" descr="http://upload.wikimedia.org/wikipedia/commons/thumb/8/8e/Jupiter.Aurora.HST.UV.jpg/220px-Jupiter.Aurora.HST.UV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571612"/>
            <a:ext cx="364333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642910" y="5429264"/>
            <a:ext cx="3143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Obr. 1: Polární záře na Jupiteru v ultrafialovém 	oboru spektra </a:t>
            </a:r>
            <a:endParaRPr lang="cs-CZ" sz="1200" dirty="0"/>
          </a:p>
        </p:txBody>
      </p:sp>
      <p:pic>
        <p:nvPicPr>
          <p:cNvPr id="6" name="Obrázek 5" descr="http://upload.wikimedia.org/wikipedia/commons/thumb/8/8e/Germicidal_UV_discharge_tube_glow.jpg/150px-Germicidal_UV_discharge_tube_glow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1571612"/>
            <a:ext cx="150019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715008" y="5500702"/>
            <a:ext cx="2643206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Obr. 2: </a:t>
            </a:r>
            <a:r>
              <a:rPr lang="cs-CZ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ltrafialová dezinfekční lampa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Ultrafialové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Objevil při svých pokusech v roce 1801 německý fyzik a chemik </a:t>
            </a:r>
            <a:r>
              <a:rPr lang="cs-CZ" dirty="0" err="1" smtClean="0"/>
              <a:t>Johann</a:t>
            </a:r>
            <a:r>
              <a:rPr lang="cs-CZ" dirty="0" smtClean="0"/>
              <a:t> </a:t>
            </a:r>
            <a:r>
              <a:rPr lang="cs-CZ" dirty="0" err="1" smtClean="0"/>
              <a:t>Wilhelm</a:t>
            </a:r>
            <a:r>
              <a:rPr lang="cs-CZ" dirty="0" smtClean="0"/>
              <a:t> </a:t>
            </a:r>
            <a:r>
              <a:rPr lang="cs-CZ" dirty="0" err="1" smtClean="0"/>
              <a:t>Ritter</a:t>
            </a:r>
            <a:endParaRPr lang="cs-CZ" dirty="0" smtClean="0"/>
          </a:p>
          <a:p>
            <a:r>
              <a:rPr lang="cs-CZ" dirty="0" smtClean="0"/>
              <a:t>Jeho zdrojem je Slunce, obloukový výboj, rtuťové výbojky (horské slunce)</a:t>
            </a:r>
          </a:p>
          <a:p>
            <a:r>
              <a:rPr lang="cs-CZ" dirty="0" smtClean="0"/>
              <a:t>Jeho existenci je připisován vznik prvotních bílkovin a enzymů schopných reprodukce</a:t>
            </a:r>
          </a:p>
          <a:p>
            <a:r>
              <a:rPr lang="cs-CZ" dirty="0" smtClean="0"/>
              <a:t>Je pohlcováno obyčejným sklem, v horních vrstvách atmosféry ozonovou vrstvou</a:t>
            </a:r>
          </a:p>
          <a:p>
            <a:endParaRPr lang="cs-CZ" u="sng" dirty="0" smtClean="0">
              <a:hlinkClick r:id="rId2" tooltip="Johann Wilhelm Ritter"/>
            </a:endParaRPr>
          </a:p>
          <a:p>
            <a:endParaRPr lang="cs-CZ" u="sng" dirty="0" smtClean="0">
              <a:hlinkClick r:id="rId2" tooltip="Johann Wilhelm Ritter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Ultrafialové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člověka je neviditelné</a:t>
            </a:r>
          </a:p>
          <a:p>
            <a:r>
              <a:rPr lang="cs-CZ" dirty="0" smtClean="0"/>
              <a:t>Působí negativně na oči (UV filtry)</a:t>
            </a:r>
          </a:p>
          <a:p>
            <a:r>
              <a:rPr lang="cs-CZ" dirty="0" smtClean="0"/>
              <a:t>Způsobuje zhnědnutí kůže – opalování, pigmentové skvrny v obličeji</a:t>
            </a:r>
          </a:p>
          <a:p>
            <a:r>
              <a:rPr lang="cs-CZ" dirty="0" smtClean="0"/>
              <a:t>Je zhoubné pro živé organizmy (ničí baktérie a jiné mikroorganismy</a:t>
            </a:r>
          </a:p>
          <a:p>
            <a:r>
              <a:rPr lang="cs-CZ" dirty="0" smtClean="0"/>
              <a:t>Někteří živočichové (ptáci, plazi, hmyz) jej dokážou vnímat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Ultrafialové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součástí elektromagnetického spektra</a:t>
            </a:r>
          </a:p>
          <a:p>
            <a:r>
              <a:rPr lang="cs-CZ" dirty="0" smtClean="0"/>
              <a:t>Frekvence: 7,9.10</a:t>
            </a:r>
            <a:r>
              <a:rPr lang="cs-CZ" baseline="30000" dirty="0" smtClean="0"/>
              <a:t>14 </a:t>
            </a:r>
            <a:r>
              <a:rPr lang="cs-CZ" dirty="0" smtClean="0"/>
              <a:t>– </a:t>
            </a:r>
            <a:r>
              <a:rPr lang="cs-CZ" dirty="0" smtClean="0"/>
              <a:t>3.10</a:t>
            </a:r>
            <a:r>
              <a:rPr lang="cs-CZ" baseline="30000" dirty="0" smtClean="0"/>
              <a:t>17 </a:t>
            </a:r>
            <a:r>
              <a:rPr lang="cs-CZ" dirty="0" smtClean="0"/>
              <a:t>Hz</a:t>
            </a:r>
            <a:endParaRPr lang="cs-CZ" dirty="0" smtClean="0"/>
          </a:p>
          <a:p>
            <a:r>
              <a:rPr lang="cs-CZ" dirty="0" smtClean="0"/>
              <a:t>Vlnová délka ve vakuu: 10</a:t>
            </a:r>
            <a:r>
              <a:rPr lang="cs-CZ" baseline="30000" dirty="0" smtClean="0"/>
              <a:t>-9</a:t>
            </a:r>
            <a:r>
              <a:rPr lang="cs-CZ" dirty="0" smtClean="0"/>
              <a:t> – 3,8.10</a:t>
            </a:r>
            <a:r>
              <a:rPr lang="cs-CZ" baseline="30000" dirty="0" smtClean="0"/>
              <a:t>-7 </a:t>
            </a:r>
            <a:r>
              <a:rPr lang="cs-CZ" dirty="0" smtClean="0"/>
              <a:t>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1000" dirty="0" smtClean="0"/>
              <a:t>		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 algn="ctr">
              <a:buNone/>
            </a:pPr>
            <a:r>
              <a:rPr lang="cs-CZ" sz="1800" dirty="0" smtClean="0"/>
              <a:t>Obr. 3: Elektromagnetické spektrum</a:t>
            </a:r>
            <a:r>
              <a:rPr lang="cs-CZ" sz="1000" dirty="0" smtClean="0"/>
              <a:t>					</a:t>
            </a:r>
            <a:endParaRPr lang="cs-CZ" sz="1000" dirty="0"/>
          </a:p>
        </p:txBody>
      </p:sp>
      <p:pic>
        <p:nvPicPr>
          <p:cNvPr id="4" name="Obrázek 3" descr="Soubor:ElmgSpektrum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429000"/>
            <a:ext cx="692948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Ultrafialové záření -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Sterilizace v laboratořích</a:t>
            </a:r>
          </a:p>
          <a:p>
            <a:r>
              <a:rPr lang="cs-CZ" dirty="0" smtClean="0"/>
              <a:t>Čištění pitné vody</a:t>
            </a:r>
          </a:p>
          <a:p>
            <a:r>
              <a:rPr lang="cs-CZ" dirty="0" smtClean="0"/>
              <a:t>Dezinfekce, dezinsekce</a:t>
            </a:r>
          </a:p>
          <a:p>
            <a:pPr lvl="0"/>
            <a:r>
              <a:rPr lang="cs-CZ" dirty="0" smtClean="0"/>
              <a:t>Zpracování jídla</a:t>
            </a:r>
          </a:p>
          <a:p>
            <a:pPr lvl="0"/>
            <a:r>
              <a:rPr lang="cs-CZ" dirty="0" smtClean="0"/>
              <a:t>Fototerapie</a:t>
            </a:r>
          </a:p>
          <a:p>
            <a:r>
              <a:rPr lang="cs-CZ" dirty="0" smtClean="0"/>
              <a:t>Detektory požáru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Ultrafialové záření -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svítidla na kontrolu např. cenných papírů, kreditních karet a jiných dokladů</a:t>
            </a:r>
          </a:p>
          <a:p>
            <a:pPr lvl="0"/>
            <a:r>
              <a:rPr lang="cs-CZ" dirty="0" smtClean="0"/>
              <a:t>Výbojkové obloukové lampy (xenon, měď)</a:t>
            </a:r>
          </a:p>
          <a:p>
            <a:r>
              <a:rPr lang="cs-CZ" dirty="0" smtClean="0"/>
              <a:t>stabilizátory při výrobě plastů, kosmetiky a filmů</a:t>
            </a:r>
          </a:p>
          <a:p>
            <a:r>
              <a:rPr lang="cs-CZ" dirty="0" smtClean="0"/>
              <a:t>Příprava polymerů s nízkou povrchovou energií pro lepidla a laky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Ultrafialové záření -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Spektroskopie</a:t>
            </a:r>
          </a:p>
          <a:p>
            <a:pPr lvl="0"/>
            <a:r>
              <a:rPr lang="cs-CZ" dirty="0" smtClean="0"/>
              <a:t>Analýza minerálů</a:t>
            </a:r>
          </a:p>
          <a:p>
            <a:r>
              <a:rPr lang="cs-CZ" dirty="0" smtClean="0"/>
              <a:t>Archeologie (čtení poškozených papyrů)</a:t>
            </a:r>
          </a:p>
          <a:p>
            <a:pPr lvl="0"/>
            <a:r>
              <a:rPr lang="cs-CZ" dirty="0" smtClean="0"/>
              <a:t>Soudní znalectví - odborné posudky obrazů…</a:t>
            </a:r>
          </a:p>
          <a:p>
            <a:r>
              <a:rPr lang="cs-CZ" dirty="0" smtClean="0"/>
              <a:t>Laserová technologie</a:t>
            </a:r>
          </a:p>
          <a:p>
            <a:r>
              <a:rPr lang="cs-CZ" dirty="0" smtClean="0"/>
              <a:t>Vymazávání </a:t>
            </a:r>
            <a:r>
              <a:rPr lang="cs-CZ" smtClean="0"/>
              <a:t>paměťových modulů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100" dirty="0" smtClean="0"/>
              <a:t>Obr. 1: 	DAVID SHAPINSKY. Jupiter Aurora.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err="1" smtClean="0"/>
              <a:t>Foundation</a:t>
            </a:r>
            <a:r>
              <a:rPr lang="cs-CZ" sz="1100" dirty="0" smtClean="0"/>
              <a:t>, 	2001- [cit. 2013-05-31]. Dostupné z: 	</a:t>
            </a:r>
            <a:r>
              <a:rPr lang="cs-CZ" sz="1100" u="sng" dirty="0" smtClean="0">
                <a:hlinkClick r:id="rId2"/>
              </a:rPr>
              <a:t>http://commons.wikimedia.org/wiki/File:Hubble_Jupiter_Aurora_(NASA)_(420376085).jpg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Obr. 2: 	DEGLR6328. </a:t>
            </a:r>
            <a:r>
              <a:rPr lang="cs-CZ" sz="1100" dirty="0" err="1" smtClean="0"/>
              <a:t>Glow</a:t>
            </a:r>
            <a:r>
              <a:rPr lang="cs-CZ" sz="1100" dirty="0" smtClean="0"/>
              <a:t> </a:t>
            </a:r>
            <a:r>
              <a:rPr lang="cs-CZ" sz="1100" dirty="0" err="1" smtClean="0"/>
              <a:t>of</a:t>
            </a:r>
            <a:r>
              <a:rPr lang="cs-CZ" sz="1100" dirty="0" smtClean="0"/>
              <a:t> a </a:t>
            </a:r>
            <a:r>
              <a:rPr lang="cs-CZ" sz="1100" dirty="0" err="1" smtClean="0"/>
              <a:t>germicidal</a:t>
            </a:r>
            <a:r>
              <a:rPr lang="cs-CZ" sz="1100" dirty="0" smtClean="0"/>
              <a:t> lamp as </a:t>
            </a:r>
            <a:r>
              <a:rPr lang="cs-CZ" sz="1100" dirty="0" err="1" smtClean="0"/>
              <a:t>excited</a:t>
            </a:r>
            <a:r>
              <a:rPr lang="cs-CZ" sz="1100" dirty="0" smtClean="0"/>
              <a:t> by a </a:t>
            </a:r>
            <a:r>
              <a:rPr lang="cs-CZ" sz="1100" dirty="0" err="1" smtClean="0"/>
              <a:t>high</a:t>
            </a:r>
            <a:r>
              <a:rPr lang="cs-CZ" sz="1100" dirty="0" smtClean="0"/>
              <a:t> </a:t>
            </a:r>
            <a:r>
              <a:rPr lang="cs-CZ" sz="1100" dirty="0" err="1" smtClean="0"/>
              <a:t>voltage</a:t>
            </a:r>
            <a:r>
              <a:rPr lang="cs-CZ" sz="1100" dirty="0" smtClean="0"/>
              <a:t> </a:t>
            </a:r>
            <a:r>
              <a:rPr lang="cs-CZ" sz="1100" dirty="0" err="1" smtClean="0"/>
              <a:t>probe</a:t>
            </a:r>
            <a:r>
              <a:rPr lang="cs-CZ" sz="1100" dirty="0" smtClean="0"/>
              <a:t>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	</a:t>
            </a:r>
            <a:r>
              <a:rPr lang="cs-CZ" sz="1100" dirty="0" smtClean="0">
                <a:hlinkClick r:id="rId3"/>
              </a:rPr>
              <a:t>http://cs.wikipedia.org/wiki/Soubor:Germicidal_UV_discharge_tube_glow.jpg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Obr. 3:	ORIGINAL UPLOADER WAS KF AT CS.WIKIPEDIA. Spektrum elektromagnetického záření.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	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err="1" smtClean="0"/>
              <a:t>Foundation</a:t>
            </a:r>
            <a:r>
              <a:rPr lang="cs-CZ" sz="1100" dirty="0" smtClean="0"/>
              <a:t>, 2001- [cit. 2013-05-30]. Dostupné z: 	</a:t>
            </a:r>
            <a:r>
              <a:rPr lang="cs-CZ" sz="1100" dirty="0" smtClean="0">
                <a:hlinkClick r:id="rId4"/>
              </a:rPr>
              <a:t>http://cs.wikipedia.org/wiki/Soubor:ElmgSpektrum.png</a:t>
            </a:r>
            <a:endParaRPr lang="cs-CZ" sz="1100" dirty="0" smtClean="0"/>
          </a:p>
          <a:p>
            <a:pPr>
              <a:buNone/>
            </a:pPr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174936" y="3244334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297</Words>
  <Application>Microsoft Office PowerPoint</Application>
  <PresentationFormat>Předvádění na obrazovce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Přírodní vědy aktivně a interaktivně</vt:lpstr>
      <vt:lpstr>Ultrafialové záření</vt:lpstr>
      <vt:lpstr>Ultrafialové záření</vt:lpstr>
      <vt:lpstr>Ultrafialové záření</vt:lpstr>
      <vt:lpstr>Ultrafialové záření</vt:lpstr>
      <vt:lpstr>Ultrafialové záření - využití</vt:lpstr>
      <vt:lpstr>Ultrafialové záření - využití</vt:lpstr>
      <vt:lpstr>Ultrafialové záření - využití</vt:lpstr>
      <vt:lpstr>Zdroje</vt:lpstr>
    </vt:vector>
  </TitlesOfParts>
  <Company>SPŠ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Přírodní vědy aktivně a interaktivně</dc:title>
  <dc:creator>Iveta.B</dc:creator>
  <cp:lastModifiedBy>Marek Bulawa</cp:lastModifiedBy>
  <cp:revision>85</cp:revision>
  <dcterms:created xsi:type="dcterms:W3CDTF">2013-01-14T12:58:22Z</dcterms:created>
  <dcterms:modified xsi:type="dcterms:W3CDTF">2013-06-22T09:05:16Z</dcterms:modified>
</cp:coreProperties>
</file>