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8" r:id="rId4"/>
    <p:sldId id="275" r:id="rId5"/>
    <p:sldId id="270" r:id="rId6"/>
    <p:sldId id="269" r:id="rId7"/>
    <p:sldId id="260" r:id="rId8"/>
    <p:sldId id="277" r:id="rId9"/>
    <p:sldId id="276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F1C28-D670-4B2C-8BD2-5D4599F69BBD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1D90A-6628-4115-B8A2-9C53B71F37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52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4FA2C-2EFB-4817-85D6-F15174A9A415}" type="datetimeFigureOut">
              <a:rPr lang="cs-CZ" smtClean="0"/>
              <a:pPr/>
              <a:t>22.6.2013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26D1-A7AF-4587-B9F6-82CF1D4A0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ElmgSpektrum.png" TargetMode="External"/><Relationship Id="rId2" Type="http://schemas.openxmlformats.org/officeDocument/2006/relationships/hyperlink" Target="http://cs.wikipedia.org/wiki/Soubor:Microwave.750pix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>
            <a:normAutofit/>
          </a:bodyPr>
          <a:lstStyle/>
          <a:p>
            <a:r>
              <a:rPr lang="cs-CZ" sz="1200" dirty="0">
                <a:solidFill>
                  <a:schemeClr val="tx1"/>
                </a:solidFill>
              </a:rPr>
              <a:t>Elektronický materiál byl vytvořen v rámci projektu OP VK CZ.1.07/1.1.24/01.0040</a:t>
            </a:r>
          </a:p>
          <a:p>
            <a:r>
              <a:rPr lang="cs-CZ" sz="1200" dirty="0">
                <a:solidFill>
                  <a:schemeClr val="tx1"/>
                </a:solidFill>
              </a:rPr>
              <a:t>Zvyšování kvality vzdělávání v Moravskoslezském kraji</a:t>
            </a:r>
          </a:p>
          <a:p>
            <a:r>
              <a:rPr lang="cs-CZ" sz="1200" dirty="0">
                <a:solidFill>
                  <a:schemeClr val="tx1"/>
                </a:solidFill>
              </a:rPr>
              <a:t>Střední průmyslová škola stavební, Havířov, příspěvková </a:t>
            </a:r>
            <a:r>
              <a:rPr lang="cs-CZ" sz="1200" dirty="0" smtClean="0">
                <a:solidFill>
                  <a:schemeClr val="tx1"/>
                </a:solidFill>
              </a:rPr>
              <a:t>organizace</a:t>
            </a:r>
          </a:p>
          <a:p>
            <a:endParaRPr lang="cs-CZ" sz="1200" dirty="0" smtClean="0">
              <a:solidFill>
                <a:schemeClr val="tx1"/>
              </a:solidFill>
            </a:endParaRPr>
          </a:p>
          <a:p>
            <a:endParaRPr lang="cs-CZ" sz="1400" dirty="0"/>
          </a:p>
        </p:txBody>
      </p:sp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500065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r>
              <a:rPr lang="cs-CZ" sz="1600" b="1" dirty="0"/>
              <a:t>Přírodní vědy aktivně a interaktivně</a:t>
            </a:r>
            <a:endParaRPr lang="cs-CZ" sz="16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970079"/>
              </p:ext>
            </p:extLst>
          </p:nvPr>
        </p:nvGraphicFramePr>
        <p:xfrm>
          <a:off x="1428728" y="2571746"/>
          <a:ext cx="6302808" cy="3780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Název 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FIL_FYZ_26</a:t>
                      </a:r>
                      <a:endParaRPr lang="cs-CZ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Název sady 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Mikrovlnné záření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Vzdělávací obor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Fyzika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Vzdělávací oblast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Člověk a příroda, Informační a komunikační technologie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Mgr. Olga Filipová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Ročník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Mikrovlnné záření objev,</a:t>
                      </a:r>
                      <a:r>
                        <a:rPr lang="cs-CZ" sz="1400" baseline="0" dirty="0" smtClean="0"/>
                        <a:t> </a:t>
                      </a:r>
                      <a:r>
                        <a:rPr lang="cs-CZ" sz="1400" baseline="0" smtClean="0"/>
                        <a:t>a praktické využití</a:t>
                      </a:r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200" dirty="0" smtClean="0"/>
              <a:t>Obr. 1: 	Soubor:Microwave.750pix.jpg. In: 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 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	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2013-06-06]. Dostupné z: </a:t>
            </a:r>
            <a:r>
              <a:rPr lang="cs-CZ" sz="1200" dirty="0" smtClean="0">
                <a:hlinkClick r:id="rId2"/>
              </a:rPr>
              <a:t>http://cs.wikipedia.org/wiki/Soubor:Microwave.750pix.jpg</a:t>
            </a:r>
            <a:endParaRPr lang="cs-CZ" sz="1200" dirty="0" smtClean="0"/>
          </a:p>
          <a:p>
            <a:pPr>
              <a:buNone/>
            </a:pP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Obr. 2:	 ORIGINAL UPLOADER WAS KF AT CS.WIKIPEDIA. Spektrum elektromagnetického záření. In: 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	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 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2013-05-30]. Dostupné z: 	</a:t>
            </a:r>
            <a:r>
              <a:rPr lang="cs-CZ" sz="1200" dirty="0" smtClean="0">
                <a:hlinkClick r:id="rId3"/>
              </a:rPr>
              <a:t>http://cs.wikipedia.org/wiki/Soubor:ElmgSpektrum.png</a:t>
            </a:r>
            <a:endParaRPr lang="cs-CZ" sz="1200" dirty="0" smtClean="0"/>
          </a:p>
          <a:p>
            <a:pPr>
              <a:buNone/>
            </a:pP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Obr. 3:	</a:t>
            </a:r>
            <a:r>
              <a:rPr lang="cs-CZ" sz="1200" dirty="0" err="1" smtClean="0"/>
              <a:t>Ranets</a:t>
            </a:r>
            <a:r>
              <a:rPr lang="cs-CZ" sz="1200" dirty="0" smtClean="0"/>
              <a:t> E </a:t>
            </a:r>
            <a:r>
              <a:rPr lang="cs-CZ" sz="1200" dirty="0" err="1" smtClean="0"/>
              <a:t>High</a:t>
            </a:r>
            <a:r>
              <a:rPr lang="cs-CZ" sz="1200" dirty="0" smtClean="0"/>
              <a:t> </a:t>
            </a:r>
            <a:r>
              <a:rPr lang="cs-CZ" sz="1200" dirty="0" err="1" smtClean="0"/>
              <a:t>Power</a:t>
            </a:r>
            <a:r>
              <a:rPr lang="cs-CZ" sz="1200" dirty="0" smtClean="0"/>
              <a:t> </a:t>
            </a:r>
            <a:r>
              <a:rPr lang="cs-CZ" sz="1200" dirty="0" err="1" smtClean="0"/>
              <a:t>Microwave</a:t>
            </a:r>
            <a:r>
              <a:rPr lang="cs-CZ" sz="1200" dirty="0" smtClean="0"/>
              <a:t> </a:t>
            </a:r>
            <a:r>
              <a:rPr lang="cs-CZ" sz="1200" dirty="0" err="1" smtClean="0"/>
              <a:t>Directed</a:t>
            </a:r>
            <a:r>
              <a:rPr lang="cs-CZ" sz="1200" dirty="0" smtClean="0"/>
              <a:t> </a:t>
            </a:r>
            <a:r>
              <a:rPr lang="cs-CZ" sz="1200" dirty="0" err="1" smtClean="0"/>
              <a:t>Energy</a:t>
            </a:r>
            <a:r>
              <a:rPr lang="cs-CZ" sz="1200" dirty="0" smtClean="0"/>
              <a:t> </a:t>
            </a:r>
            <a:r>
              <a:rPr lang="cs-CZ" sz="1200" dirty="0" err="1" smtClean="0"/>
              <a:t>Weapon</a:t>
            </a:r>
            <a:r>
              <a:rPr lang="cs-CZ" sz="1200" dirty="0" smtClean="0"/>
              <a:t>. [online]. [cit. 2013-06-11]. Dostupné z: 	http://www.</a:t>
            </a:r>
            <a:r>
              <a:rPr lang="cs-CZ" sz="1200" dirty="0" err="1" smtClean="0"/>
              <a:t>ausairpower.net</a:t>
            </a:r>
            <a:r>
              <a:rPr lang="cs-CZ" sz="1200" dirty="0" smtClean="0"/>
              <a:t>/APA-Rus-PLA-PD-</a:t>
            </a:r>
            <a:r>
              <a:rPr lang="cs-CZ" sz="1200" dirty="0" err="1" smtClean="0"/>
              <a:t>SAM.html</a:t>
            </a:r>
            <a:r>
              <a:rPr lang="cs-CZ" sz="1200" dirty="0" smtClean="0"/>
              <a:t>#mozTocId940830</a:t>
            </a:r>
          </a:p>
          <a:p>
            <a:pPr>
              <a:buNone/>
            </a:pPr>
            <a:endParaRPr lang="cs-CZ" sz="12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Mikrovlnné záření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pPr lvl="2"/>
            <a:endParaRPr lang="cs-CZ" sz="400" dirty="0" smtClean="0"/>
          </a:p>
          <a:p>
            <a:pPr lvl="2"/>
            <a:endParaRPr lang="cs-CZ" sz="400" dirty="0" smtClean="0"/>
          </a:p>
          <a:p>
            <a:pPr lvl="2">
              <a:buNone/>
            </a:pPr>
            <a:r>
              <a:rPr lang="cs-CZ" sz="3200" dirty="0" smtClean="0"/>
              <a:t>			</a:t>
            </a:r>
            <a:r>
              <a:rPr lang="cs-CZ" sz="1800" dirty="0" smtClean="0"/>
              <a:t>Obr. 1</a:t>
            </a:r>
            <a:endParaRPr lang="cs-CZ" sz="3200" dirty="0"/>
          </a:p>
        </p:txBody>
      </p:sp>
      <p:pic>
        <p:nvPicPr>
          <p:cNvPr id="15362" name="Picture 2" descr="Soubor:Microwave.750pi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3768" y="1844824"/>
            <a:ext cx="4370399" cy="3280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Mikrovlnné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součástí elektromagnetického spektra</a:t>
            </a:r>
          </a:p>
          <a:p>
            <a:r>
              <a:rPr lang="cs-CZ" dirty="0" smtClean="0"/>
              <a:t>Frekvence: 3.10</a:t>
            </a:r>
            <a:r>
              <a:rPr lang="cs-CZ" baseline="30000" dirty="0" smtClean="0"/>
              <a:t>8 </a:t>
            </a:r>
            <a:r>
              <a:rPr lang="cs-CZ" dirty="0" smtClean="0"/>
              <a:t>– 3.10</a:t>
            </a:r>
            <a:r>
              <a:rPr lang="cs-CZ" baseline="30000" dirty="0" smtClean="0"/>
              <a:t>11 </a:t>
            </a:r>
            <a:r>
              <a:rPr lang="cs-CZ" dirty="0" smtClean="0"/>
              <a:t>Hz</a:t>
            </a:r>
          </a:p>
          <a:p>
            <a:r>
              <a:rPr lang="cs-CZ" dirty="0" smtClean="0"/>
              <a:t>Vlnová délka ve vakuu: 10</a:t>
            </a:r>
            <a:r>
              <a:rPr lang="cs-CZ" baseline="30000" dirty="0" smtClean="0"/>
              <a:t>-3</a:t>
            </a:r>
            <a:r>
              <a:rPr lang="cs-CZ" dirty="0" smtClean="0"/>
              <a:t> – 1</a:t>
            </a:r>
            <a:r>
              <a:rPr lang="cs-CZ" baseline="30000" dirty="0" smtClean="0"/>
              <a:t> </a:t>
            </a:r>
            <a:r>
              <a:rPr lang="cs-CZ" dirty="0" smtClean="0"/>
              <a:t>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1000" dirty="0" smtClean="0"/>
              <a:t>		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endParaRPr lang="cs-CZ" sz="1000" dirty="0" smtClean="0"/>
          </a:p>
          <a:p>
            <a:pPr algn="ctr">
              <a:buNone/>
            </a:pPr>
            <a:r>
              <a:rPr lang="cs-CZ" sz="1800" dirty="0" smtClean="0"/>
              <a:t>Obr. 2: Elektromagnetické spektrum</a:t>
            </a:r>
            <a:r>
              <a:rPr lang="cs-CZ" sz="1000" dirty="0" smtClean="0"/>
              <a:t>					</a:t>
            </a:r>
            <a:endParaRPr lang="cs-CZ" sz="1000" dirty="0"/>
          </a:p>
        </p:txBody>
      </p:sp>
      <p:pic>
        <p:nvPicPr>
          <p:cNvPr id="4" name="Obrázek 3" descr="Soubor:ElmgSpektrum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429000"/>
            <a:ext cx="692948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Mikrovlnné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Zásluhy na objevu mikrovln má </a:t>
            </a:r>
            <a:r>
              <a:rPr lang="cs-CZ" dirty="0" err="1" smtClean="0"/>
              <a:t>James</a:t>
            </a:r>
            <a:r>
              <a:rPr lang="cs-CZ" dirty="0" smtClean="0"/>
              <a:t> </a:t>
            </a:r>
            <a:r>
              <a:rPr lang="cs-CZ" dirty="0" err="1" smtClean="0"/>
              <a:t>Clerk</a:t>
            </a:r>
            <a:r>
              <a:rPr lang="cs-CZ" dirty="0" smtClean="0"/>
              <a:t> Maxwell (teorie elektromagnetického vlnění)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Existenci elektromagnetických vln dokázal Heinrich Hertz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Možnost ohřevu potravin mikrovlnami objevil </a:t>
            </a:r>
            <a:r>
              <a:rPr lang="cs-CZ" dirty="0" err="1" smtClean="0"/>
              <a:t>Percy</a:t>
            </a:r>
            <a:r>
              <a:rPr lang="cs-CZ" dirty="0" smtClean="0"/>
              <a:t> </a:t>
            </a:r>
            <a:r>
              <a:rPr lang="cs-CZ" dirty="0" err="1" smtClean="0"/>
              <a:t>Spencer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Mikrovlnné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Šíří se prostorem jako světlo</a:t>
            </a:r>
          </a:p>
          <a:p>
            <a:r>
              <a:rPr lang="cs-CZ" dirty="0" smtClean="0"/>
              <a:t>Kovové materiály mikrovlny úplně odrážejí</a:t>
            </a:r>
          </a:p>
          <a:p>
            <a:r>
              <a:rPr lang="cs-CZ" dirty="0" smtClean="0"/>
              <a:t>Nekovové materiály jako sklo a některé plasty mikrovlny propouštějí</a:t>
            </a:r>
          </a:p>
          <a:p>
            <a:r>
              <a:rPr lang="cs-CZ" dirty="0" smtClean="0"/>
              <a:t>Jiné materiály mikrovlny pohlcují (potraviny)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Mikrovlnné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Materiály, které obsahují vodu, například potraviny, kapaliny nebo tkáně, účinně pohlcují mikrovlnnou energii, která se pak mění v teplo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princip rozkmitání částic</a:t>
            </a:r>
          </a:p>
          <a:p>
            <a:endParaRPr lang="cs-CZ" dirty="0" smtClean="0"/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Užití mikrovln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cs typeface="Arial" pitchFamily="34" charset="0"/>
              </a:rPr>
              <a:t>Ohřev potravin</a:t>
            </a:r>
          </a:p>
          <a:p>
            <a:r>
              <a:rPr lang="cs-CZ" dirty="0" smtClean="0">
                <a:cs typeface="Arial" pitchFamily="34" charset="0"/>
              </a:rPr>
              <a:t>Vysoušení knih či tkanin (</a:t>
            </a:r>
            <a:r>
              <a:rPr lang="cs-CZ" dirty="0" smtClean="0"/>
              <a:t>mikrovlny ohřívají hlavně vodu, jsou k písemnostem šetrné, vysouší rovnoměrně a ne od okrajů ke středu a rychle</a:t>
            </a:r>
            <a:endParaRPr lang="cs-CZ" dirty="0" smtClean="0">
              <a:cs typeface="Arial" pitchFamily="34" charset="0"/>
            </a:endParaRPr>
          </a:p>
          <a:p>
            <a:r>
              <a:rPr lang="cs-CZ" dirty="0" smtClean="0">
                <a:cs typeface="Arial" pitchFamily="34" charset="0"/>
              </a:rPr>
              <a:t>Vysoušení dřeva a zdiva po povodních (mikrovlny usmrtí škůdce a nepoškodí prostředí)</a:t>
            </a:r>
          </a:p>
          <a:p>
            <a:r>
              <a:rPr lang="cs-CZ" dirty="0" smtClean="0">
                <a:cs typeface="Arial" pitchFamily="34" charset="0"/>
              </a:rPr>
              <a:t>Mikrovlnné zbraně</a:t>
            </a:r>
          </a:p>
          <a:p>
            <a:endParaRPr lang="cs-CZ" dirty="0" smtClean="0">
              <a:cs typeface="Arial" pitchFamily="34" charset="0"/>
            </a:endParaRPr>
          </a:p>
          <a:p>
            <a:endParaRPr lang="cs-CZ" dirty="0" smtClean="0">
              <a:cs typeface="Arial" pitchFamily="34" charset="0"/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http://www.ausairpower.net/PVO-SV/Ranetz-E-Brochure-2001-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714356"/>
            <a:ext cx="550072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928662" y="5072074"/>
            <a:ext cx="74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 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Užití mikrovln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Bezdrátové sítě zajišťující připojení k internetu</a:t>
            </a:r>
          </a:p>
          <a:p>
            <a:r>
              <a:rPr lang="cs-CZ" dirty="0" smtClean="0">
                <a:cs typeface="Arial" pitchFamily="34" charset="0"/>
              </a:rPr>
              <a:t>Navigace</a:t>
            </a:r>
            <a:endParaRPr lang="cs-CZ" dirty="0" smtClean="0"/>
          </a:p>
          <a:p>
            <a:r>
              <a:rPr lang="cs-CZ" dirty="0" smtClean="0"/>
              <a:t>Bezdrátový přenos obrazu a zvuku (vysílačky, mobilní telefony, apod.)</a:t>
            </a:r>
          </a:p>
          <a:p>
            <a:r>
              <a:rPr lang="cs-CZ" dirty="0" smtClean="0"/>
              <a:t>Mikrovlnná hypertermie je metoda léčby, při níž se využívá ohřevu tkání mikrovlnami. Tato metoda je v současnosti užívána zejména k léčbě pacientů postižených zhoubným nádorem.</a:t>
            </a:r>
          </a:p>
          <a:p>
            <a:r>
              <a:rPr lang="cs-CZ" dirty="0" smtClean="0"/>
              <a:t>Nepříjemné reakce organismu</a:t>
            </a:r>
          </a:p>
          <a:p>
            <a:r>
              <a:rPr lang="cs-CZ" dirty="0" smtClean="0"/>
              <a:t>Mohou způsobit popáleniny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284</Words>
  <Application>Microsoft Office PowerPoint</Application>
  <PresentationFormat>Předvádění na obrazovce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Přírodní vědy aktivně a interaktivně</vt:lpstr>
      <vt:lpstr>Mikrovlnné záření</vt:lpstr>
      <vt:lpstr>Mikrovlnné záření</vt:lpstr>
      <vt:lpstr> Mikrovlnné záření</vt:lpstr>
      <vt:lpstr>Mikrovlnné záření</vt:lpstr>
      <vt:lpstr>Mikrovlnné záření</vt:lpstr>
      <vt:lpstr>Užití mikrovln</vt:lpstr>
      <vt:lpstr>Prezentace aplikace PowerPoint</vt:lpstr>
      <vt:lpstr>Užití mikrovln</vt:lpstr>
      <vt:lpstr>Zdroje</vt:lpstr>
    </vt:vector>
  </TitlesOfParts>
  <Company>SPŠ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Přírodní vědy aktivně a interaktivně</dc:title>
  <dc:creator>Iveta.B</dc:creator>
  <cp:lastModifiedBy>Marek Bulawa</cp:lastModifiedBy>
  <cp:revision>77</cp:revision>
  <dcterms:created xsi:type="dcterms:W3CDTF">2013-01-14T12:58:22Z</dcterms:created>
  <dcterms:modified xsi:type="dcterms:W3CDTF">2013-06-22T09:06:20Z</dcterms:modified>
</cp:coreProperties>
</file>