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291" r:id="rId5"/>
    <p:sldId id="292" r:id="rId6"/>
    <p:sldId id="293" r:id="rId7"/>
    <p:sldId id="295" r:id="rId8"/>
    <p:sldId id="296" r:id="rId9"/>
    <p:sldId id="297" r:id="rId10"/>
    <p:sldId id="299" r:id="rId11"/>
    <p:sldId id="298" r:id="rId12"/>
    <p:sldId id="27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Gray855.png" TargetMode="External"/><Relationship Id="rId2" Type="http://schemas.openxmlformats.org/officeDocument/2006/relationships/hyperlink" Target="http://cs.wikipedia.org/wiki/Soubor:Respiratory_system_complete_en.sv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s.wikipedia.org/wiki/Soubor:Lungs_open.jpg" TargetMode="External"/><Relationship Id="rId5" Type="http://schemas.openxmlformats.org/officeDocument/2006/relationships/hyperlink" Target="http://cs.wikipedia.org/wiki/Soubor:Lungs_diagram_detailed.svg" TargetMode="External"/><Relationship Id="rId4" Type="http://schemas.openxmlformats.org/officeDocument/2006/relationships/hyperlink" Target="http://cs.wikipedia.org/wiki/Soubor:Illu_pharynx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75423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Dýchací soustava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GOJ_BIO_06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Dýchací cesty, Plíce, Kyslík, CO2, Plícní sklípky, Vo2 Max, Vitální kapacita plic</a:t>
                      </a: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oubor:Lungs op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71546"/>
            <a:ext cx="5510023" cy="4596933"/>
          </a:xfrm>
          <a:prstGeom prst="rect">
            <a:avLst/>
          </a:prstGeom>
          <a:noFill/>
        </p:spPr>
      </p:pic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571472" y="57148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5.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142844" y="357166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Při klidném dýchání se vymění v plicních sklípcích jedním vdechem a výdechem asi 0,5 litru vzduchu.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V klidu vdechneme a vydechneme 14 - 18 krát za minutu</a:t>
            </a:r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Výměna vzduchu v plicích se děje pomocí dýchacích svalů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Nejdůležitějším dýchacím svalem je bránice a mezižeberní svaly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Dýchání je ovládáno vůlí, prováděno automaticky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 řízeno dýchacími centry v prodloužené míše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 Vitální kapacita plic </a:t>
            </a:r>
          </a:p>
          <a:p>
            <a:r>
              <a:rPr lang="cs-CZ" sz="2000" b="1" dirty="0" smtClean="0"/>
              <a:t> </a:t>
            </a:r>
            <a:r>
              <a:rPr lang="cs-CZ" sz="2000" dirty="0" smtClean="0"/>
              <a:t>maximální množství vzduchu vydechnutého po jednom nádechu </a:t>
            </a:r>
          </a:p>
          <a:p>
            <a:r>
              <a:rPr lang="cs-CZ" sz="2000" dirty="0" smtClean="0"/>
              <a:t> </a:t>
            </a:r>
            <a:r>
              <a:rPr lang="pl-PL" sz="2000" dirty="0" smtClean="0"/>
              <a:t>pro ženy je to 2000 ml, pro muže 2500 ml</a:t>
            </a:r>
          </a:p>
          <a:p>
            <a:endParaRPr lang="pl-PL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b="1" smtClean="0"/>
              <a:t> Vo2max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r>
              <a:rPr lang="cs-CZ" sz="2000" dirty="0" smtClean="0"/>
              <a:t>ukazatel maximálního využití kyslíku</a:t>
            </a:r>
          </a:p>
          <a:p>
            <a:r>
              <a:rPr lang="cs-CZ" sz="2000" dirty="0" smtClean="0"/>
              <a:t> průměrný člověk asi 40-50 ml/kg/min, špičkoví sportovci až 90 !</a:t>
            </a: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Schematické znázornění dýchací soustavy člověka,</a:t>
            </a:r>
            <a:r>
              <a:rPr lang="cs-CZ" dirty="0" smtClean="0">
                <a:latin typeface="+mj-lt"/>
              </a:rPr>
              <a:t> [8-6-2013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hlinkClick r:id="rId2"/>
              </a:rPr>
              <a:t>http://cs.wikipedia.org/wiki/Soubor:Respiratory_system_complete_en.svg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Dutina nosní a vedlejší dutiny nosní, [8-6-2013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3"/>
              </a:rPr>
              <a:t>http://cs.wikipedia.org/wiki/Soubor:Gray855.png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Obr.3. Schéma hltanu, [8-6-2013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4"/>
              </a:rPr>
              <a:t>http://cs.wikipedia.org/wiki/Soubor:Illu_pharynx.jpg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Obr.4. </a:t>
            </a:r>
            <a:r>
              <a:rPr lang="cs-CZ" dirty="0" err="1" smtClean="0"/>
              <a:t>Lungs</a:t>
            </a:r>
            <a:r>
              <a:rPr lang="cs-CZ" dirty="0" smtClean="0"/>
              <a:t> diagram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r>
              <a:rPr lang="cs-CZ" dirty="0" smtClean="0"/>
              <a:t>, </a:t>
            </a:r>
            <a:r>
              <a:rPr lang="cs-CZ" dirty="0" err="1" smtClean="0"/>
              <a:t>Patrick</a:t>
            </a:r>
            <a:r>
              <a:rPr lang="cs-CZ" dirty="0" smtClean="0"/>
              <a:t> J. </a:t>
            </a:r>
            <a:r>
              <a:rPr lang="cs-CZ" dirty="0" err="1" smtClean="0"/>
              <a:t>Lynch</a:t>
            </a:r>
            <a:r>
              <a:rPr lang="cs-CZ" dirty="0" smtClean="0"/>
              <a:t>, [8-6-2013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5"/>
              </a:rPr>
              <a:t>http://cs.wikipedia.org/wiki/Soubor:Lungs_diagram_detailed.svg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Obr.5. Větvení bronchů v plicích člověka, [8-6-2013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6"/>
              </a:rPr>
              <a:t>http://cs.wikipedia.org/wiki/Soubor:Lungs_open.jpg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672414" cy="2571768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DÝCHACÍ SOUSTAVA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Dýchací soustava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072187" y="6257149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42844" y="1500174"/>
            <a:ext cx="4714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Představuje soustavu orgánů, která zajišťuje výměnu plynů mezi krví a vnějším prostředím</a:t>
            </a:r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 dýchací soustavě patří: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r>
              <a:rPr lang="cs-CZ" sz="2400" dirty="0" smtClean="0"/>
              <a:t>	nosní dutina 		nosohltan </a:t>
            </a:r>
          </a:p>
          <a:p>
            <a:r>
              <a:rPr lang="cs-CZ" sz="2400" dirty="0" smtClean="0"/>
              <a:t>	hrtan </a:t>
            </a:r>
          </a:p>
          <a:p>
            <a:r>
              <a:rPr lang="cs-CZ" sz="2400" dirty="0" smtClean="0"/>
              <a:t>	průdušnice </a:t>
            </a:r>
          </a:p>
          <a:p>
            <a:r>
              <a:rPr lang="cs-CZ" sz="2400" dirty="0" smtClean="0"/>
              <a:t>	průdušky </a:t>
            </a:r>
          </a:p>
          <a:p>
            <a:r>
              <a:rPr lang="cs-CZ" sz="2400" dirty="0" smtClean="0"/>
              <a:t>	plíce</a:t>
            </a:r>
            <a:endParaRPr lang="cs-CZ" sz="2400" b="1" dirty="0">
              <a:solidFill>
                <a:schemeClr val="tx2"/>
              </a:solidFill>
            </a:endParaRPr>
          </a:p>
        </p:txBody>
      </p:sp>
      <p:pic>
        <p:nvPicPr>
          <p:cNvPr id="9218" name="Picture 2" descr="Soubor:Respiratory system complete en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0598" y="1500174"/>
            <a:ext cx="3963345" cy="4503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285728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071546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Zahrnuje kořen, hřbet (kostěný podklad tvořen nosními skořepami), hrot a 2 křídla (oddělena nosní přepážkou)</a:t>
            </a:r>
            <a:endParaRPr lang="cs-CZ" sz="2400" b="1" dirty="0">
              <a:solidFill>
                <a:schemeClr val="tx2"/>
              </a:solidFill>
            </a:endParaRPr>
          </a:p>
        </p:txBody>
      </p:sp>
      <p:pic>
        <p:nvPicPr>
          <p:cNvPr id="24578" name="Picture 2" descr="Soubor:Gray85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143248"/>
            <a:ext cx="3625722" cy="3393676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85720" y="2143116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Nosní dutiny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85720" y="2857496"/>
            <a:ext cx="51435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Dutina nosní je velká dutina, rozdělená přepážkou na dvě části 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 přední části je přepážka tvořena chrupavkou, v zadní kostí radličnou a čichovou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Spodina nosní dutiny je tvořena kostmi, které se podílejí na stavbě tvrdého patra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6143636" y="250030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285728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Nosohltan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1071546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Hltan se dělí na tři části: </a:t>
            </a:r>
          </a:p>
          <a:p>
            <a:r>
              <a:rPr lang="cs-CZ" sz="2400" dirty="0" smtClean="0"/>
              <a:t>				horní </a:t>
            </a:r>
            <a:r>
              <a:rPr lang="cs-CZ" sz="2400" i="1" dirty="0" smtClean="0"/>
              <a:t>(nosohltan)</a:t>
            </a:r>
          </a:p>
          <a:p>
            <a:r>
              <a:rPr lang="cs-CZ" sz="2400" dirty="0" smtClean="0"/>
              <a:t>				střední </a:t>
            </a:r>
            <a:r>
              <a:rPr lang="cs-CZ" sz="2400" i="1" dirty="0" smtClean="0"/>
              <a:t>(ústní část)</a:t>
            </a:r>
          </a:p>
          <a:p>
            <a:r>
              <a:rPr lang="cs-CZ" sz="2400" dirty="0" smtClean="0"/>
              <a:t>				dolní </a:t>
            </a:r>
            <a:r>
              <a:rPr lang="cs-CZ" sz="2400" i="1" dirty="0" smtClean="0"/>
              <a:t>(hrtanová část)</a:t>
            </a:r>
          </a:p>
          <a:p>
            <a:endParaRPr lang="cs-CZ" sz="2400" b="1" i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Nosohltan je horní část hltanu, ve kterém se kříží    	</a:t>
            </a:r>
            <a:r>
              <a:rPr lang="cs-CZ" sz="2400" i="1" dirty="0" smtClean="0"/>
              <a:t>trávicí a dýchací soustava</a:t>
            </a:r>
            <a:r>
              <a:rPr lang="cs-CZ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cs-CZ" sz="2400" b="1" i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sz="2400" b="1" i="1" dirty="0">
              <a:solidFill>
                <a:schemeClr val="tx2"/>
              </a:solidFill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1214414" y="607220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3.</a:t>
            </a:r>
            <a:endParaRPr lang="cs-CZ" dirty="0"/>
          </a:p>
        </p:txBody>
      </p:sp>
      <p:pic>
        <p:nvPicPr>
          <p:cNvPr id="26626" name="Picture 2" descr="Soubor:Illu pharyn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357694"/>
            <a:ext cx="3095625" cy="21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214290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Hrtan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928670"/>
            <a:ext cx="8286808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300" dirty="0" smtClean="0"/>
              <a:t>Je chrupavkami vyztužená trubice, kterou prochází  	vzduch do průdušnice a následně do plic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Hrtan navazuje na hltan, společný úsek trávicí a 	dýchací soustavy, a přechází v průdušnici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Největší, štítná chrupavka, vystupuje dopředu a tvoří 	podklad ohryzku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Vstup do hrtanu je chráněn hrtanovou příklopkou, která se při polykání reflexně uzavře a brání proniknutí sousta do dýchacích cest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Mezi chrupavkami napjaté dva hlasové vazy, které tvoří hlasivky. Zvuk vzniká rozkmitáváním vazů při průchodu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571472" y="57148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4.</a:t>
            </a:r>
            <a:endParaRPr lang="cs-CZ" dirty="0"/>
          </a:p>
        </p:txBody>
      </p:sp>
      <p:pic>
        <p:nvPicPr>
          <p:cNvPr id="28674" name="Picture 2" descr="Soubor:Lungs diagram detailed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4824415" cy="6171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214290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Průdušnice, Průdušky a Průdušinky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928670"/>
            <a:ext cx="850112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300" dirty="0" smtClean="0"/>
              <a:t>Průdušnice trubice spojující hrtan s průduškami a plícemi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Navazuje na prstenčitou chrupavku hrtanu a sleduje 	zakřivení páteře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Vzduch, který tudy prochází se zde čistí pomocí řasinek, které zachytávají nečistoty a pomocí hlenu je vytlačují ven 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Průdušnice vstupuje do hrudníku, kde se větví na pravou a 	levou </a:t>
            </a:r>
            <a:r>
              <a:rPr lang="cs-CZ" sz="2300" i="1" dirty="0" smtClean="0"/>
              <a:t>průdušku</a:t>
            </a:r>
            <a:r>
              <a:rPr lang="cs-CZ" sz="2300" dirty="0" smtClean="0"/>
              <a:t>, které se dále větví na </a:t>
            </a:r>
            <a:r>
              <a:rPr lang="cs-CZ" sz="2300" i="1" dirty="0" smtClean="0"/>
              <a:t>průdušinky</a:t>
            </a:r>
          </a:p>
          <a:p>
            <a:pPr>
              <a:buFont typeface="Arial" pitchFamily="34" charset="0"/>
              <a:buChar char="•"/>
            </a:pPr>
            <a:endParaRPr lang="cs-CZ" sz="2300" i="1" dirty="0" smtClean="0"/>
          </a:p>
          <a:p>
            <a:pPr>
              <a:buFont typeface="Arial" pitchFamily="34" charset="0"/>
              <a:buChar char="•"/>
            </a:pPr>
            <a:r>
              <a:rPr lang="cs-CZ" sz="2300" i="1" dirty="0" smtClean="0"/>
              <a:t> </a:t>
            </a:r>
            <a:r>
              <a:rPr lang="cs-CZ" sz="2300" dirty="0" smtClean="0"/>
              <a:t>Průdušinky jsou menším než 1 mm. 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Celkově se průdušky takto dělí přibližně 25×</a:t>
            </a:r>
          </a:p>
          <a:p>
            <a:pPr>
              <a:buFont typeface="Arial" pitchFamily="34" charset="0"/>
              <a:buChar char="•"/>
            </a:pPr>
            <a:endParaRPr lang="cs-CZ" sz="2300" dirty="0" smtClean="0"/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Průdušinky přechází v plicní sklípek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214290"/>
            <a:ext cx="7929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Plíce</a:t>
            </a:r>
            <a:endParaRPr lang="cs-CZ" sz="32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4282" y="928670"/>
            <a:ext cx="850112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300" b="1" dirty="0" smtClean="0"/>
              <a:t> </a:t>
            </a:r>
            <a:r>
              <a:rPr lang="cs-CZ" sz="2000" b="1" dirty="0" smtClean="0"/>
              <a:t>Plíce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pulmo</a:t>
            </a:r>
            <a:r>
              <a:rPr lang="cs-CZ" sz="2000" dirty="0" smtClean="0"/>
              <a:t>) - je párový orgán, který umožňuje výměnu plynů mezi 	krví a vzduchem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Pravá plíce je tvořena třemi laloky a levá plíce dvěma laloky 	houbovité tkáně.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Plíce jsou uloženy v dutině hrudní a pokrývá je vazivová blána   	- 	- poplicnice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Skládají se  z miliónů tenkostěnných váčků</a:t>
            </a:r>
          </a:p>
          <a:p>
            <a:r>
              <a:rPr lang="cs-CZ" sz="2000" dirty="0" smtClean="0"/>
              <a:t>	- </a:t>
            </a:r>
            <a:r>
              <a:rPr lang="cs-CZ" sz="2000" i="1" dirty="0" smtClean="0"/>
              <a:t>plicních sklípků, alveol</a:t>
            </a:r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Do alveol se dostává dýcháním vzduch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Kyslík se pomocí malého krevního oběhu dostává do krve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Oxid uhličitý se z alveol při výdechu dostává z těla ven. 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435</Words>
  <Application>Microsoft Office PowerPoint</Application>
  <PresentationFormat>Předvádění na obrazovce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Prezentace aplikace PowerPoint</vt:lpstr>
      <vt:lpstr>DÝCHACÍ SOUSTAVA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Citace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Marek Bulawa</cp:lastModifiedBy>
  <cp:revision>137</cp:revision>
  <dcterms:created xsi:type="dcterms:W3CDTF">2013-01-12T20:26:49Z</dcterms:created>
  <dcterms:modified xsi:type="dcterms:W3CDTF">2013-06-22T09:07:51Z</dcterms:modified>
</cp:coreProperties>
</file>