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7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16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Pangaea_continents.png" TargetMode="External"/><Relationship Id="rId2" Type="http://schemas.openxmlformats.org/officeDocument/2006/relationships/hyperlink" Target="http://cs.wikipedia.org/wiki/Soubor:Universe_expansion_sk.pn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2875423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Vznik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a vývoj života na zemi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GOJ_BIO_07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Velký třesk, Singularita, Evoluce, Náboženství, Pangea, Vývojové fáze země</a:t>
                      </a: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2844" y="80226"/>
            <a:ext cx="8715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Fáze vývoje na zemi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214422"/>
            <a:ext cx="850112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Předgeologické</a:t>
            </a:r>
            <a:r>
              <a:rPr lang="cs-CZ" sz="2400" dirty="0" smtClean="0"/>
              <a:t> </a:t>
            </a:r>
            <a:r>
              <a:rPr lang="cs-CZ" sz="2400" dirty="0" smtClean="0"/>
              <a:t>období – </a:t>
            </a:r>
            <a:r>
              <a:rPr lang="cs-CZ" sz="2400" cap="all" dirty="0" smtClean="0"/>
              <a:t>kosmogonické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r>
              <a:rPr lang="cs-CZ" sz="2400" dirty="0" smtClean="0"/>
              <a:t>	</a:t>
            </a:r>
            <a:r>
              <a:rPr lang="cs-CZ" sz="2400" dirty="0" smtClean="0"/>
              <a:t>vznik </a:t>
            </a:r>
            <a:r>
              <a:rPr lang="cs-CZ" sz="2400" dirty="0" smtClean="0"/>
              <a:t>vesmírných těles	 - </a:t>
            </a:r>
            <a:r>
              <a:rPr lang="cs-CZ" sz="2400" dirty="0" err="1" smtClean="0"/>
              <a:t>praoceánské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Předkambrické</a:t>
            </a:r>
            <a:r>
              <a:rPr lang="cs-CZ" sz="2400" dirty="0" smtClean="0"/>
              <a:t> </a:t>
            </a:r>
            <a:r>
              <a:rPr lang="cs-CZ" sz="2400" dirty="0" smtClean="0"/>
              <a:t>období – před </a:t>
            </a:r>
            <a:r>
              <a:rPr lang="cs-CZ" sz="2400" dirty="0" smtClean="0"/>
              <a:t>prvohorami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r>
              <a:rPr lang="cs-CZ" sz="2400" dirty="0" smtClean="0"/>
              <a:t>-         prahory – před 4 – 2,5 mld. </a:t>
            </a:r>
            <a:r>
              <a:rPr lang="cs-CZ" sz="2400" dirty="0" smtClean="0"/>
              <a:t>lety - nejstarší nálezy</a:t>
            </a:r>
            <a:endParaRPr lang="cs-CZ" sz="2400" dirty="0" smtClean="0"/>
          </a:p>
          <a:p>
            <a:r>
              <a:rPr lang="cs-CZ" sz="2400" dirty="0" smtClean="0"/>
              <a:t>-         starohory – před 2,5 – 0,6 mld. </a:t>
            </a:r>
            <a:r>
              <a:rPr lang="cs-CZ" sz="2400" dirty="0" smtClean="0"/>
              <a:t>lety  - rozvoj života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4282" y="285728"/>
            <a:ext cx="850112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1.Prvohory (Paleozoikum) – 375 mil. </a:t>
            </a:r>
            <a:r>
              <a:rPr lang="cs-CZ" sz="2400" b="1" dirty="0" smtClean="0"/>
              <a:t>let</a:t>
            </a:r>
            <a:endParaRPr lang="cs-CZ" sz="2400" dirty="0" smtClean="0"/>
          </a:p>
          <a:p>
            <a:r>
              <a:rPr lang="cs-CZ" sz="2400" b="1" dirty="0" smtClean="0"/>
              <a:t> </a:t>
            </a:r>
            <a:endParaRPr lang="cs-CZ" sz="2400" dirty="0" smtClean="0"/>
          </a:p>
          <a:p>
            <a:r>
              <a:rPr lang="cs-CZ" sz="2400" b="1" i="1" dirty="0" smtClean="0"/>
              <a:t>starší</a:t>
            </a:r>
            <a:r>
              <a:rPr lang="cs-CZ" sz="2400" b="1" i="1" dirty="0" smtClean="0"/>
              <a:t>	</a:t>
            </a:r>
            <a:endParaRPr lang="cs-CZ" sz="2400" b="1" i="1" dirty="0" smtClean="0"/>
          </a:p>
          <a:p>
            <a:endParaRPr lang="cs-CZ" sz="800" b="1" i="1" dirty="0" smtClean="0"/>
          </a:p>
          <a:p>
            <a:pPr marL="457200" indent="-457200">
              <a:buAutoNum type="alphaLcParenR"/>
            </a:pPr>
            <a:r>
              <a:rPr lang="cs-CZ" sz="2400" i="1" dirty="0" smtClean="0"/>
              <a:t>kambrium</a:t>
            </a:r>
            <a:r>
              <a:rPr lang="cs-CZ" sz="2400" dirty="0" smtClean="0"/>
              <a:t> </a:t>
            </a:r>
            <a:r>
              <a:rPr lang="cs-CZ" sz="2400" dirty="0" smtClean="0"/>
              <a:t>(100 mil</a:t>
            </a:r>
            <a:r>
              <a:rPr lang="cs-CZ" sz="2400" dirty="0" smtClean="0"/>
              <a:t>.)</a:t>
            </a:r>
          </a:p>
          <a:p>
            <a:pPr marL="457200" indent="-457200"/>
            <a:r>
              <a:rPr lang="cs-CZ" sz="2400" dirty="0" smtClean="0"/>
              <a:t>bezobratlí </a:t>
            </a:r>
            <a:r>
              <a:rPr lang="cs-CZ" sz="2400" dirty="0" smtClean="0"/>
              <a:t>v mořích, nižší výtrusné </a:t>
            </a:r>
            <a:r>
              <a:rPr lang="cs-CZ" sz="2400" dirty="0" smtClean="0"/>
              <a:t>rostliny</a:t>
            </a:r>
          </a:p>
          <a:p>
            <a:pPr marL="457200" indent="-457200"/>
            <a:endParaRPr lang="cs-CZ" sz="800" dirty="0" smtClean="0"/>
          </a:p>
          <a:p>
            <a:endParaRPr lang="cs-CZ" sz="800" dirty="0" smtClean="0"/>
          </a:p>
          <a:p>
            <a:r>
              <a:rPr lang="cs-CZ" sz="2400" i="1" dirty="0" smtClean="0"/>
              <a:t>b) ordovik</a:t>
            </a:r>
            <a:r>
              <a:rPr lang="cs-CZ" sz="2400" dirty="0" smtClean="0"/>
              <a:t> (60 mil.), pancířnaté </a:t>
            </a:r>
            <a:r>
              <a:rPr lang="cs-CZ" sz="2400" dirty="0" smtClean="0"/>
              <a:t>ryby</a:t>
            </a:r>
          </a:p>
          <a:p>
            <a:endParaRPr lang="cs-CZ" sz="800" dirty="0" smtClean="0"/>
          </a:p>
          <a:p>
            <a:r>
              <a:rPr lang="cs-CZ" sz="2400" i="1" dirty="0" smtClean="0"/>
              <a:t>c) silur</a:t>
            </a:r>
            <a:r>
              <a:rPr lang="cs-CZ" sz="2400" dirty="0" smtClean="0"/>
              <a:t> (40 mil.), lalokoploutvé ryby, dvojdyšní, cévnaté výtrusné rostliny (kapradiny, přesličky</a:t>
            </a:r>
            <a:r>
              <a:rPr lang="cs-CZ" sz="2400" dirty="0" smtClean="0"/>
              <a:t>)</a:t>
            </a:r>
          </a:p>
          <a:p>
            <a:endParaRPr lang="cs-CZ" sz="800" dirty="0" smtClean="0"/>
          </a:p>
          <a:p>
            <a:r>
              <a:rPr lang="cs-CZ" sz="2400" i="1" dirty="0" smtClean="0"/>
              <a:t>d) devon</a:t>
            </a:r>
            <a:r>
              <a:rPr lang="cs-CZ" sz="2400" dirty="0" smtClean="0"/>
              <a:t> (50 mil.), krytolebci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b="1" i="1" dirty="0" smtClean="0"/>
              <a:t>mladší</a:t>
            </a:r>
            <a:r>
              <a:rPr lang="cs-CZ" sz="2400" dirty="0" smtClean="0"/>
              <a:t>	</a:t>
            </a:r>
            <a:endParaRPr lang="cs-CZ" sz="2400" dirty="0" smtClean="0"/>
          </a:p>
          <a:p>
            <a:endParaRPr lang="cs-CZ" sz="800" dirty="0" smtClean="0"/>
          </a:p>
          <a:p>
            <a:pPr marL="457200" indent="-457200">
              <a:buAutoNum type="alphaLcParenR"/>
            </a:pPr>
            <a:r>
              <a:rPr lang="cs-CZ" sz="2400" i="1" dirty="0" smtClean="0"/>
              <a:t>karbon</a:t>
            </a:r>
            <a:r>
              <a:rPr lang="cs-CZ" sz="2400" dirty="0" smtClean="0"/>
              <a:t> </a:t>
            </a:r>
            <a:r>
              <a:rPr lang="cs-CZ" sz="2400" dirty="0" smtClean="0"/>
              <a:t>– 1. plazi, rozšíření kapraďorostů (černé uhlí), ústup výtrusných rostlin, nástup cévnatých </a:t>
            </a:r>
            <a:r>
              <a:rPr lang="cs-CZ" sz="2400" dirty="0" smtClean="0"/>
              <a:t>krytosemenných</a:t>
            </a:r>
          </a:p>
          <a:p>
            <a:pPr marL="457200" indent="-457200"/>
            <a:endParaRPr lang="cs-CZ" sz="800" dirty="0" smtClean="0"/>
          </a:p>
          <a:p>
            <a:r>
              <a:rPr lang="cs-CZ" sz="2400" i="1" dirty="0" smtClean="0"/>
              <a:t>b</a:t>
            </a:r>
            <a:r>
              <a:rPr lang="cs-CZ" sz="2400" i="1" dirty="0" smtClean="0"/>
              <a:t>) </a:t>
            </a:r>
            <a:r>
              <a:rPr lang="cs-CZ" sz="2400" i="1" dirty="0" smtClean="0"/>
              <a:t>perm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4282" y="642918"/>
            <a:ext cx="85011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2.      Druhohory (Mezozoikum) – 150 mil. Let</a:t>
            </a:r>
            <a:endParaRPr lang="cs-CZ" sz="2400" dirty="0" smtClean="0"/>
          </a:p>
          <a:p>
            <a:r>
              <a:rPr lang="cs-CZ" sz="2400" b="1" dirty="0" smtClean="0"/>
              <a:t> </a:t>
            </a:r>
            <a:endParaRPr lang="cs-CZ" sz="2400" dirty="0" smtClean="0"/>
          </a:p>
          <a:p>
            <a:pPr marL="457200" indent="-457200">
              <a:buAutoNum type="alphaLcParenR"/>
            </a:pPr>
            <a:r>
              <a:rPr lang="cs-CZ" sz="2400" i="1" dirty="0" smtClean="0"/>
              <a:t>trias</a:t>
            </a:r>
            <a:r>
              <a:rPr lang="cs-CZ" sz="2400" dirty="0" smtClean="0"/>
              <a:t>(35 </a:t>
            </a:r>
            <a:r>
              <a:rPr lang="cs-CZ" sz="2400" dirty="0" smtClean="0"/>
              <a:t>mil</a:t>
            </a:r>
            <a:r>
              <a:rPr lang="cs-CZ" sz="2400" dirty="0" smtClean="0"/>
              <a:t>.)</a:t>
            </a:r>
          </a:p>
          <a:p>
            <a:pPr marL="457200" indent="-457200"/>
            <a:r>
              <a:rPr lang="cs-CZ" sz="2400" dirty="0" smtClean="0"/>
              <a:t>	</a:t>
            </a:r>
            <a:r>
              <a:rPr lang="cs-CZ" sz="2400" dirty="0" smtClean="0"/>
              <a:t>první savci</a:t>
            </a:r>
            <a:r>
              <a:rPr lang="cs-CZ" sz="2400" dirty="0" smtClean="0"/>
              <a:t>, obojživelníci, </a:t>
            </a:r>
            <a:r>
              <a:rPr lang="cs-CZ" sz="2400" dirty="0" smtClean="0"/>
              <a:t>nahosemenné rostliny</a:t>
            </a:r>
            <a:endParaRPr lang="cs-CZ" sz="2400" dirty="0" smtClean="0"/>
          </a:p>
          <a:p>
            <a:r>
              <a:rPr lang="cs-CZ" sz="2400" dirty="0" smtClean="0"/>
              <a:t> </a:t>
            </a:r>
          </a:p>
          <a:p>
            <a:r>
              <a:rPr lang="cs-CZ" sz="2400" i="1" dirty="0" smtClean="0"/>
              <a:t>b)      jura</a:t>
            </a:r>
            <a:r>
              <a:rPr lang="cs-CZ" sz="2400" dirty="0" smtClean="0"/>
              <a:t> (55 mil</a:t>
            </a:r>
            <a:r>
              <a:rPr lang="cs-CZ" sz="2400" dirty="0" smtClean="0"/>
              <a:t>.)</a:t>
            </a:r>
          </a:p>
          <a:p>
            <a:r>
              <a:rPr lang="cs-CZ" sz="2400" dirty="0" smtClean="0"/>
              <a:t> </a:t>
            </a:r>
            <a:r>
              <a:rPr lang="cs-CZ" sz="2400" dirty="0" smtClean="0"/>
              <a:t>     praptáci</a:t>
            </a:r>
            <a:r>
              <a:rPr lang="cs-CZ" sz="2400" dirty="0" smtClean="0"/>
              <a:t>, velký vývoj plazů, veleještěři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i="1" dirty="0" smtClean="0"/>
              <a:t>c)      křída</a:t>
            </a:r>
            <a:r>
              <a:rPr lang="cs-CZ" sz="2400" dirty="0" smtClean="0"/>
              <a:t> (60 </a:t>
            </a:r>
            <a:r>
              <a:rPr lang="cs-CZ" sz="2400" dirty="0" smtClean="0"/>
              <a:t>mil.)</a:t>
            </a:r>
          </a:p>
          <a:p>
            <a:r>
              <a:rPr lang="cs-CZ" sz="2400" dirty="0" smtClean="0"/>
              <a:t> </a:t>
            </a:r>
            <a:r>
              <a:rPr lang="cs-CZ" sz="2400" dirty="0" smtClean="0"/>
              <a:t>     vývoj </a:t>
            </a:r>
            <a:r>
              <a:rPr lang="cs-CZ" sz="2400" dirty="0" smtClean="0"/>
              <a:t>ještěrů, </a:t>
            </a:r>
            <a:r>
              <a:rPr lang="cs-CZ" sz="2400" dirty="0" smtClean="0"/>
              <a:t>krytosemenné </a:t>
            </a:r>
            <a:r>
              <a:rPr lang="cs-CZ" sz="2400" dirty="0" smtClean="0"/>
              <a:t>rostliny </a:t>
            </a:r>
          </a:p>
          <a:p>
            <a:r>
              <a:rPr lang="cs-CZ" sz="2400" dirty="0" smtClean="0"/>
              <a:t> 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4282" y="642918"/>
            <a:ext cx="89297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3.      Třetihory (Kenozoikum) – 70. mil. Let</a:t>
            </a:r>
            <a:endParaRPr lang="cs-CZ" sz="2400" dirty="0" smtClean="0"/>
          </a:p>
          <a:p>
            <a:r>
              <a:rPr lang="cs-CZ" sz="2400" b="1" dirty="0" smtClean="0"/>
              <a:t> </a:t>
            </a:r>
            <a:endParaRPr lang="cs-CZ" sz="2400" dirty="0" smtClean="0"/>
          </a:p>
          <a:p>
            <a:r>
              <a:rPr lang="cs-CZ" sz="2400" dirty="0" smtClean="0"/>
              <a:t>Dělí se na starší </a:t>
            </a:r>
            <a:r>
              <a:rPr lang="cs-CZ" sz="2400" i="1" dirty="0" err="1" smtClean="0"/>
              <a:t>Paleogen</a:t>
            </a:r>
            <a:r>
              <a:rPr lang="cs-CZ" sz="2400" dirty="0" smtClean="0"/>
              <a:t> (45 mil.)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 smtClean="0"/>
              <a:t>mladší </a:t>
            </a:r>
            <a:r>
              <a:rPr lang="cs-CZ" sz="2400" i="1" dirty="0" err="1" smtClean="0"/>
              <a:t>Neogen</a:t>
            </a:r>
            <a:r>
              <a:rPr lang="cs-CZ" sz="2400" dirty="0" smtClean="0"/>
              <a:t> (25 mil</a:t>
            </a:r>
            <a:r>
              <a:rPr lang="cs-CZ" sz="2400" dirty="0" smtClean="0"/>
              <a:t>.)</a:t>
            </a:r>
          </a:p>
          <a:p>
            <a:endParaRPr lang="cs-CZ" sz="800" dirty="0" smtClean="0"/>
          </a:p>
          <a:p>
            <a:r>
              <a:rPr lang="cs-CZ" sz="2400" dirty="0" smtClean="0"/>
              <a:t>éra </a:t>
            </a:r>
            <a:r>
              <a:rPr lang="cs-CZ" sz="2400" dirty="0" smtClean="0"/>
              <a:t>savců, praptáci, veliký rozvoj </a:t>
            </a:r>
            <a:r>
              <a:rPr lang="cs-CZ" sz="2400" dirty="0" smtClean="0"/>
              <a:t>hmyzu,</a:t>
            </a:r>
            <a:endParaRPr lang="cs-CZ" sz="2400" dirty="0" smtClean="0"/>
          </a:p>
          <a:p>
            <a:r>
              <a:rPr lang="cs-CZ" sz="2400" dirty="0" smtClean="0"/>
              <a:t>cévnaté krytosemenné rostliny, jednoděložné i </a:t>
            </a:r>
            <a:r>
              <a:rPr lang="cs-CZ" sz="2400" dirty="0" smtClean="0"/>
              <a:t>dvouděložné</a:t>
            </a:r>
            <a:endParaRPr lang="cs-CZ" sz="2400" dirty="0" smtClean="0"/>
          </a:p>
          <a:p>
            <a:r>
              <a:rPr lang="cs-CZ" sz="2400" dirty="0" smtClean="0"/>
              <a:t>na konci </a:t>
            </a:r>
            <a:r>
              <a:rPr lang="cs-CZ" sz="2400" dirty="0" err="1" smtClean="0"/>
              <a:t>Paleogenu</a:t>
            </a:r>
            <a:r>
              <a:rPr lang="cs-CZ" sz="2400" dirty="0" smtClean="0"/>
              <a:t> – </a:t>
            </a:r>
            <a:r>
              <a:rPr lang="cs-CZ" sz="2400" dirty="0" err="1" smtClean="0"/>
              <a:t>lidoopi</a:t>
            </a:r>
            <a:endParaRPr lang="cs-CZ" sz="2400" dirty="0" smtClean="0"/>
          </a:p>
          <a:p>
            <a:r>
              <a:rPr lang="cs-CZ" sz="2400" dirty="0" smtClean="0"/>
              <a:t>konec </a:t>
            </a:r>
            <a:r>
              <a:rPr lang="cs-CZ" sz="2400" dirty="0" err="1" smtClean="0"/>
              <a:t>Neogenu</a:t>
            </a:r>
            <a:r>
              <a:rPr lang="cs-CZ" sz="2400" dirty="0" smtClean="0"/>
              <a:t> – velké ochlazení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b="1" dirty="0" smtClean="0"/>
              <a:t>4.      Čtvrtohory (Antropozoikum) – asi 1 mil. let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Střídají </a:t>
            </a:r>
            <a:r>
              <a:rPr lang="cs-CZ" sz="2400" dirty="0" smtClean="0"/>
              <a:t>se doby ledové (glaciály) a meziledové (interglaciály)</a:t>
            </a:r>
          </a:p>
          <a:p>
            <a:r>
              <a:rPr lang="cs-CZ" sz="2400" dirty="0" smtClean="0"/>
              <a:t>Rozvoj lidské společnosti 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cs-CZ" dirty="0" err="1" smtClean="0"/>
              <a:t>T</a:t>
            </a:r>
            <a:r>
              <a:rPr lang="cs-CZ" dirty="0" err="1" smtClean="0"/>
              <a:t>eória</a:t>
            </a:r>
            <a:r>
              <a:rPr lang="cs-CZ" dirty="0" smtClean="0"/>
              <a:t> </a:t>
            </a:r>
            <a:r>
              <a:rPr lang="cs-CZ" dirty="0" err="1" smtClean="0"/>
              <a:t>Veľkého</a:t>
            </a:r>
            <a:r>
              <a:rPr lang="cs-CZ" dirty="0" smtClean="0"/>
              <a:t> tresku, </a:t>
            </a:r>
            <a:r>
              <a:rPr lang="cs-CZ" dirty="0" err="1" smtClean="0"/>
              <a:t>MisoH</a:t>
            </a:r>
            <a:r>
              <a:rPr lang="cs-CZ" dirty="0" smtClean="0"/>
              <a:t>, [</a:t>
            </a:r>
            <a:r>
              <a:rPr lang="cs-CZ" dirty="0" smtClean="0"/>
              <a:t>1</a:t>
            </a:r>
            <a:r>
              <a:rPr lang="cs-CZ" dirty="0" smtClean="0"/>
              <a:t>-9-2013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2"/>
              </a:rPr>
              <a:t>http://</a:t>
            </a:r>
            <a:r>
              <a:rPr lang="cs-CZ" dirty="0" smtClean="0">
                <a:latin typeface="Calibri"/>
                <a:hlinkClick r:id="rId2"/>
              </a:rPr>
              <a:t>cs.wikipedia.org/wiki/Soubor:Universe_expansion_sk.png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</a:t>
            </a:r>
            <a:r>
              <a:rPr lang="cs-CZ" dirty="0" err="1" smtClean="0"/>
              <a:t>Pangaea</a:t>
            </a:r>
            <a:r>
              <a:rPr lang="cs-CZ" dirty="0" smtClean="0"/>
              <a:t> </a:t>
            </a:r>
            <a:r>
              <a:rPr lang="cs-CZ" dirty="0" err="1" smtClean="0"/>
              <a:t>continents</a:t>
            </a:r>
            <a:r>
              <a:rPr lang="cs-CZ" dirty="0" smtClean="0"/>
              <a:t>, </a:t>
            </a:r>
            <a:r>
              <a:rPr lang="cs-CZ" dirty="0" err="1" smtClean="0"/>
              <a:t>Hakim</a:t>
            </a:r>
            <a:r>
              <a:rPr lang="cs-CZ" dirty="0" smtClean="0"/>
              <a:t> </a:t>
            </a:r>
            <a:r>
              <a:rPr lang="cs-CZ" dirty="0" err="1" smtClean="0"/>
              <a:t>Djendi</a:t>
            </a:r>
            <a:r>
              <a:rPr lang="cs-CZ" dirty="0" smtClean="0"/>
              <a:t>, [1-9-2013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3"/>
              </a:rPr>
              <a:t>http://</a:t>
            </a:r>
            <a:r>
              <a:rPr lang="cs-CZ" dirty="0" smtClean="0">
                <a:latin typeface="Calibri"/>
                <a:hlinkClick r:id="rId3"/>
              </a:rPr>
              <a:t>cs.wikipedia.org/wiki/Soubor:Pangaea_continents.png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672414" cy="3286148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 smtClean="0"/>
              <a:t>VZNIK A VÝVOJ ŽIVOTA NA ZEMI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Vznik země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000108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/>
              <a:t> Teorie velkého </a:t>
            </a:r>
            <a:r>
              <a:rPr lang="cs-CZ" sz="2800" b="1" dirty="0" smtClean="0"/>
              <a:t>třesku:</a:t>
            </a:r>
            <a:endParaRPr lang="cs-CZ" sz="2800" b="1" dirty="0" smtClean="0"/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solidFill>
                <a:schemeClr val="tx2"/>
              </a:solidFill>
            </a:endParaRPr>
          </a:p>
          <a:p>
            <a:r>
              <a:rPr lang="cs-CZ" sz="2400" dirty="0" smtClean="0"/>
              <a:t>Vesmír vznikl z </a:t>
            </a:r>
            <a:r>
              <a:rPr lang="cs-CZ" sz="2400" dirty="0" smtClean="0"/>
              <a:t>nekonečně malého bodu o </a:t>
            </a:r>
            <a:r>
              <a:rPr lang="cs-CZ" sz="2400" dirty="0" smtClean="0"/>
              <a:t>velké hustotě.</a:t>
            </a:r>
          </a:p>
          <a:p>
            <a:endParaRPr lang="cs-CZ" sz="800" dirty="0" smtClean="0"/>
          </a:p>
          <a:p>
            <a:r>
              <a:rPr lang="cs-CZ" sz="2400" dirty="0" smtClean="0"/>
              <a:t>Tato </a:t>
            </a:r>
            <a:r>
              <a:rPr lang="cs-CZ" sz="2400" i="1" dirty="0" smtClean="0"/>
              <a:t>singularita</a:t>
            </a:r>
            <a:r>
              <a:rPr lang="cs-CZ" sz="2400" dirty="0" smtClean="0"/>
              <a:t> byla jak počátkem hmoty a prostoru tak i počátkem času. </a:t>
            </a:r>
            <a:endParaRPr lang="cs-CZ" sz="2400" dirty="0" smtClean="0"/>
          </a:p>
          <a:p>
            <a:endParaRPr lang="cs-CZ" sz="800" dirty="0" smtClean="0"/>
          </a:p>
          <a:p>
            <a:r>
              <a:rPr lang="cs-CZ" sz="2400" dirty="0" smtClean="0"/>
              <a:t>Vznikl </a:t>
            </a:r>
            <a:r>
              <a:rPr lang="cs-CZ" sz="2400" dirty="0" smtClean="0"/>
              <a:t>první okamžik a od něho se začal odvíjet vývoj vesmíru</a:t>
            </a:r>
            <a:r>
              <a:rPr lang="cs-CZ" sz="2400" dirty="0" smtClean="0"/>
              <a:t>.</a:t>
            </a:r>
          </a:p>
          <a:p>
            <a:endParaRPr lang="cs-CZ" sz="800" dirty="0" smtClean="0"/>
          </a:p>
          <a:p>
            <a:r>
              <a:rPr lang="cs-CZ" sz="2400" dirty="0" smtClean="0"/>
              <a:t>Ten probíhal zpočátku velmi rychle a </a:t>
            </a:r>
            <a:r>
              <a:rPr lang="cs-CZ" sz="2400" dirty="0" smtClean="0"/>
              <a:t>měl podobu </a:t>
            </a:r>
            <a:r>
              <a:rPr lang="cs-CZ" sz="2400" dirty="0" smtClean="0"/>
              <a:t>nesmírné </a:t>
            </a:r>
            <a:r>
              <a:rPr lang="cs-CZ" sz="2400" i="1" dirty="0" smtClean="0"/>
              <a:t>exploze.</a:t>
            </a:r>
            <a:r>
              <a:rPr lang="cs-CZ" sz="2400" dirty="0" smtClean="0"/>
              <a:t> </a:t>
            </a:r>
          </a:p>
          <a:p>
            <a:endParaRPr lang="cs-CZ" sz="800" dirty="0" smtClean="0"/>
          </a:p>
          <a:p>
            <a:r>
              <a:rPr lang="cs-CZ" sz="2400" dirty="0" smtClean="0"/>
              <a:t>Vesmír se rozepnul </a:t>
            </a:r>
            <a:r>
              <a:rPr lang="cs-CZ" sz="2400" dirty="0" smtClean="0"/>
              <a:t>ve velmi malém čase na ohromný objem a to ještě daleko rychleji než probíhá rozpínání </a:t>
            </a:r>
            <a:r>
              <a:rPr lang="cs-CZ" sz="2400" dirty="0" smtClean="0"/>
              <a:t>v </a:t>
            </a:r>
            <a:r>
              <a:rPr lang="cs-CZ" sz="2400" dirty="0" smtClean="0"/>
              <a:t>dnešní </a:t>
            </a:r>
            <a:r>
              <a:rPr lang="cs-CZ" sz="2400" dirty="0" smtClean="0"/>
              <a:t>době.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/>
          <p:cNvSpPr txBox="1">
            <a:spLocks noChangeArrowheads="1"/>
          </p:cNvSpPr>
          <p:nvPr/>
        </p:nvSpPr>
        <p:spPr bwMode="auto">
          <a:xfrm>
            <a:off x="428596" y="64291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  <p:pic>
        <p:nvPicPr>
          <p:cNvPr id="1026" name="Picture 2" descr="Soubor:Universe expansion s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00042"/>
            <a:ext cx="5929354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</a:t>
            </a: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života na zemi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000108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	Vznik </a:t>
            </a:r>
            <a:r>
              <a:rPr lang="cs-CZ" sz="2400" dirty="0" smtClean="0"/>
              <a:t>života (biogeneze) je v současnosti ne zcela vyjasněná událost, během které se z neživé hmoty stala hmota živá, jež se začala rozmnožovat, přeměňovat svoje okolí a vyvíjela </a:t>
            </a:r>
            <a:r>
              <a:rPr lang="cs-CZ" sz="2400" dirty="0" smtClean="0"/>
              <a:t>se.</a:t>
            </a: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r>
              <a:rPr lang="cs-CZ" sz="2400" dirty="0" smtClean="0"/>
              <a:t> </a:t>
            </a:r>
            <a:r>
              <a:rPr lang="cs-CZ" sz="2400" dirty="0" smtClean="0"/>
              <a:t>    Teorie </a:t>
            </a:r>
            <a:r>
              <a:rPr lang="cs-CZ" sz="2400" i="1" dirty="0" smtClean="0"/>
              <a:t>CHEMICKÉ POLÉVKY</a:t>
            </a:r>
            <a:r>
              <a:rPr lang="cs-CZ" sz="2400" i="1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smtClean="0"/>
              <a:t>	Podle této teorie vznikl </a:t>
            </a:r>
            <a:r>
              <a:rPr lang="cs-CZ" sz="2400" dirty="0" smtClean="0"/>
              <a:t>život v pravěkých oceánech cca před 3,5miliardami let. </a:t>
            </a:r>
            <a:r>
              <a:rPr lang="cs-CZ" sz="2400" dirty="0" smtClean="0"/>
              <a:t>Předpokládá </a:t>
            </a:r>
            <a:r>
              <a:rPr lang="cs-CZ" sz="2400" dirty="0" smtClean="0"/>
              <a:t>se, že život vznikl na základě chemického procesu, při němž se jednodušší látky začaly spojovat do </a:t>
            </a:r>
            <a:r>
              <a:rPr lang="cs-CZ" sz="2400" dirty="0" smtClean="0"/>
              <a:t>složitějších. Dalším </a:t>
            </a:r>
            <a:r>
              <a:rPr lang="cs-CZ" sz="2400" dirty="0" smtClean="0"/>
              <a:t>vývojem se z primitivních organismů </a:t>
            </a:r>
            <a:r>
              <a:rPr lang="cs-CZ" sz="2400" dirty="0" smtClean="0"/>
              <a:t>vyvinuly </a:t>
            </a:r>
            <a:r>
              <a:rPr lang="cs-CZ" sz="2400" dirty="0" smtClean="0"/>
              <a:t>složitější a ty se pak </a:t>
            </a:r>
            <a:r>
              <a:rPr lang="cs-CZ" sz="2400" dirty="0" smtClean="0"/>
              <a:t>přizpůsobily </a:t>
            </a:r>
            <a:r>
              <a:rPr lang="cs-CZ" sz="2400" dirty="0" smtClean="0"/>
              <a:t>životu na souši. </a:t>
            </a:r>
          </a:p>
          <a:p>
            <a:endParaRPr lang="cs-CZ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2844" y="80226"/>
            <a:ext cx="8715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Teorie vzniku života na zemi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000109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	</a:t>
            </a:r>
            <a:r>
              <a:rPr lang="cs-CZ" sz="2400" dirty="0" smtClean="0"/>
              <a:t> </a:t>
            </a:r>
            <a:r>
              <a:rPr lang="cs-CZ" sz="2400" dirty="0" smtClean="0"/>
              <a:t>Teorie </a:t>
            </a:r>
            <a:r>
              <a:rPr lang="cs-CZ" sz="2400" dirty="0" smtClean="0"/>
              <a:t>na vznik života se v lidské společnosti objevovaly </a:t>
            </a:r>
            <a:r>
              <a:rPr lang="cs-CZ" sz="2400" dirty="0" smtClean="0"/>
              <a:t>od nepaměti a je jich několik: </a:t>
            </a: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chemeClr val="tx2"/>
                </a:solidFill>
              </a:rPr>
              <a:t>NÁBOŽENSTVÍ</a:t>
            </a:r>
          </a:p>
          <a:p>
            <a:pPr lvl="0"/>
            <a:r>
              <a:rPr lang="cs-CZ" sz="2400" b="1" dirty="0" smtClean="0">
                <a:solidFill>
                  <a:schemeClr val="tx2"/>
                </a:solidFill>
              </a:rPr>
              <a:t>	</a:t>
            </a:r>
            <a:r>
              <a:rPr lang="cs-CZ" sz="2400" dirty="0" smtClean="0"/>
              <a:t> „vše je stvořeno Bohem…“</a:t>
            </a:r>
          </a:p>
          <a:p>
            <a:r>
              <a:rPr lang="cs-CZ" sz="2400" dirty="0" smtClean="0"/>
              <a:t>předpokládá živou sílu (BOŽÍ MOC) – vdechnutí duše neživé hmotě (C. </a:t>
            </a:r>
            <a:r>
              <a:rPr lang="cs-CZ" sz="2400" dirty="0" err="1" smtClean="0"/>
              <a:t>Linné</a:t>
            </a:r>
            <a:r>
              <a:rPr lang="cs-CZ" sz="2400" dirty="0" smtClean="0"/>
              <a:t>, J. B. </a:t>
            </a:r>
            <a:r>
              <a:rPr lang="cs-CZ" sz="2400" dirty="0" err="1" smtClean="0"/>
              <a:t>Lamarck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pPr marL="457200" indent="-457200"/>
            <a:r>
              <a:rPr lang="cs-CZ" sz="2400" b="1" dirty="0" smtClean="0">
                <a:solidFill>
                  <a:schemeClr val="tx2"/>
                </a:solidFill>
              </a:rPr>
              <a:t>2.   TEORIE SAMOPLOZENÍ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lvl="0"/>
            <a:r>
              <a:rPr lang="cs-CZ" sz="2400" b="1" dirty="0" smtClean="0">
                <a:solidFill>
                  <a:schemeClr val="tx2"/>
                </a:solidFill>
              </a:rPr>
              <a:t>	</a:t>
            </a:r>
            <a:r>
              <a:rPr lang="cs-CZ" sz="2400" dirty="0" smtClean="0"/>
              <a:t>naivní – z neživé hmoty vznikají organismy živé (blechy z prachu, mšice z rosy, žáby z bahna, krokodýl z hnijících polen, myši z tlející trávy -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);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4282" y="357166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cs-CZ" sz="2400" b="1" dirty="0" smtClean="0">
                <a:solidFill>
                  <a:schemeClr val="tx2"/>
                </a:solidFill>
              </a:rPr>
              <a:t>3.   KOSMICKÁ (PANSPERMICKÁ) TEORIE</a:t>
            </a:r>
          </a:p>
          <a:p>
            <a:pPr lvl="0"/>
            <a:r>
              <a:rPr lang="cs-CZ" sz="2400" b="1" dirty="0" smtClean="0">
                <a:solidFill>
                  <a:schemeClr val="tx2"/>
                </a:solidFill>
              </a:rPr>
              <a:t>	</a:t>
            </a:r>
            <a:r>
              <a:rPr lang="cs-CZ" sz="2400" dirty="0" smtClean="0"/>
              <a:t>Podle </a:t>
            </a:r>
            <a:r>
              <a:rPr lang="cs-CZ" sz="2400" dirty="0" smtClean="0"/>
              <a:t>této teorie život vznikl jinde ve </a:t>
            </a:r>
            <a:r>
              <a:rPr lang="cs-CZ" sz="2400" u="sng" dirty="0" smtClean="0"/>
              <a:t>vesmíru</a:t>
            </a:r>
            <a:r>
              <a:rPr lang="cs-CZ" sz="2400" dirty="0" smtClean="0"/>
              <a:t> a byl posléze přenesen na planetu </a:t>
            </a:r>
            <a:r>
              <a:rPr lang="cs-CZ" sz="2400" u="sng" dirty="0" smtClean="0"/>
              <a:t>Zemi</a:t>
            </a:r>
            <a:r>
              <a:rPr lang="cs-CZ" sz="2400" dirty="0" smtClean="0"/>
              <a:t>. Život je rozšířen po celém vesmíru ve formě zárodků (</a:t>
            </a:r>
            <a:r>
              <a:rPr lang="cs-CZ" sz="2400" dirty="0" err="1" smtClean="0"/>
              <a:t>kosmozoí</a:t>
            </a:r>
            <a:r>
              <a:rPr lang="cs-CZ" sz="2400" dirty="0" smtClean="0"/>
              <a:t>), ty se rozvinou do vyšších forem, pokud dopadnou na těleso s vhodnými podmínkami. Někteří teoretikové tvrdí, že život byl na naši planetu přivezen na kosmických lodích mimozemšťanů</a:t>
            </a:r>
            <a:r>
              <a:rPr lang="cs-CZ" sz="2400" dirty="0" smtClean="0"/>
              <a:t>.</a:t>
            </a:r>
          </a:p>
          <a:p>
            <a:pPr lvl="0"/>
            <a:r>
              <a:rPr lang="cs-CZ" sz="2400" dirty="0" smtClean="0"/>
              <a:t>(</a:t>
            </a:r>
            <a:r>
              <a:rPr lang="cs-CZ" sz="2400" dirty="0" smtClean="0"/>
              <a:t>E. </a:t>
            </a:r>
            <a:r>
              <a:rPr lang="cs-CZ" sz="2400" dirty="0" err="1" smtClean="0"/>
              <a:t>vonDäniken</a:t>
            </a:r>
            <a:r>
              <a:rPr lang="cs-CZ" sz="2400" dirty="0" smtClean="0"/>
              <a:t>)</a:t>
            </a: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pPr marL="457200" indent="-457200"/>
            <a:r>
              <a:rPr lang="cs-CZ" sz="2400" b="1" dirty="0" smtClean="0">
                <a:solidFill>
                  <a:schemeClr val="tx2"/>
                </a:solidFill>
              </a:rPr>
              <a:t>4</a:t>
            </a:r>
            <a:r>
              <a:rPr lang="cs-CZ" sz="2400" b="1" dirty="0" smtClean="0">
                <a:solidFill>
                  <a:schemeClr val="tx2"/>
                </a:solidFill>
              </a:rPr>
              <a:t>.   EVOLUČNÍ TEORIE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lvl="0"/>
            <a:r>
              <a:rPr lang="cs-CZ" sz="2400" b="1" dirty="0" smtClean="0">
                <a:solidFill>
                  <a:schemeClr val="tx2"/>
                </a:solidFill>
              </a:rPr>
              <a:t>	</a:t>
            </a:r>
            <a:r>
              <a:rPr lang="cs-CZ" sz="2400" dirty="0" smtClean="0"/>
              <a:t>Život </a:t>
            </a:r>
            <a:r>
              <a:rPr lang="cs-CZ" sz="2400" dirty="0" smtClean="0"/>
              <a:t>vznikal postupným vývojem z neživé hmoty přímo na Zemi. Termín evoluce poprvé použil anglický </a:t>
            </a:r>
            <a:r>
              <a:rPr lang="cs-CZ" sz="2400" dirty="0" smtClean="0"/>
              <a:t>filosof </a:t>
            </a:r>
            <a:r>
              <a:rPr lang="cs-CZ" sz="2400" dirty="0" err="1" smtClean="0"/>
              <a:t>Spencer</a:t>
            </a:r>
            <a:r>
              <a:rPr lang="cs-CZ" sz="2400" dirty="0" smtClean="0"/>
              <a:t>. Je ale spojována především se jménem Charles Darwin. Evoluce </a:t>
            </a:r>
            <a:r>
              <a:rPr lang="cs-CZ" sz="2400" dirty="0" smtClean="0"/>
              <a:t>je </a:t>
            </a:r>
            <a:r>
              <a:rPr lang="cs-CZ" sz="2400" dirty="0" smtClean="0"/>
              <a:t>dlouhodobý a samovolný proces, v jehož průběhu se rozvíjí pozemský život. </a:t>
            </a:r>
            <a:endParaRPr lang="cs-CZ" sz="2400" dirty="0" smtClean="0"/>
          </a:p>
          <a:p>
            <a:pPr lvl="0"/>
            <a:r>
              <a:rPr lang="cs-CZ" sz="2400" dirty="0" smtClean="0"/>
              <a:t>(</a:t>
            </a:r>
            <a:r>
              <a:rPr lang="cs-CZ" sz="2400" dirty="0" smtClean="0"/>
              <a:t>Jean </a:t>
            </a:r>
            <a:r>
              <a:rPr lang="cs-CZ" sz="2400" dirty="0" err="1" smtClean="0"/>
              <a:t>BaptisteLamarck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214282" y="214290"/>
            <a:ext cx="878687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/>
              <a:t> </a:t>
            </a:r>
            <a:r>
              <a:rPr lang="cs-CZ" sz="2800" b="1" dirty="0" smtClean="0"/>
              <a:t>Pangea</a:t>
            </a:r>
          </a:p>
          <a:p>
            <a:endParaRPr lang="cs-CZ" sz="2800" b="1" dirty="0" smtClean="0"/>
          </a:p>
          <a:p>
            <a:r>
              <a:rPr lang="cs-CZ" sz="2400" dirty="0" smtClean="0"/>
              <a:t>Je </a:t>
            </a:r>
            <a:r>
              <a:rPr lang="cs-CZ" sz="2400" dirty="0" err="1" smtClean="0"/>
              <a:t>superkontinent</a:t>
            </a:r>
            <a:r>
              <a:rPr lang="cs-CZ" sz="2400" dirty="0" smtClean="0"/>
              <a:t>, který existoval </a:t>
            </a:r>
            <a:r>
              <a:rPr lang="cs-CZ" sz="2400" dirty="0" smtClean="0"/>
              <a:t>v prvohorách a druhohorách předtím, než se přibližně </a:t>
            </a:r>
            <a:r>
              <a:rPr lang="cs-CZ" sz="2400" dirty="0" smtClean="0"/>
              <a:t>před 200 miliony let důsledkem deskové tektoniky rozdělil na menší kontinenty</a:t>
            </a:r>
            <a:r>
              <a:rPr lang="cs-CZ" sz="2400" dirty="0" smtClean="0"/>
              <a:t>.</a:t>
            </a:r>
          </a:p>
          <a:p>
            <a:endParaRPr lang="cs-CZ" sz="800" dirty="0" smtClean="0"/>
          </a:p>
          <a:p>
            <a:r>
              <a:rPr lang="cs-CZ" sz="2400" dirty="0" smtClean="0"/>
              <a:t>Oceán </a:t>
            </a:r>
            <a:r>
              <a:rPr lang="cs-CZ" sz="2400" dirty="0" smtClean="0"/>
              <a:t>obklopující Pangeu se nazývá </a:t>
            </a:r>
            <a:r>
              <a:rPr lang="cs-CZ" sz="2400" dirty="0" err="1" smtClean="0"/>
              <a:t>Panthalassa</a:t>
            </a:r>
            <a:r>
              <a:rPr lang="cs-CZ" sz="2400" dirty="0" smtClean="0"/>
              <a:t>.</a:t>
            </a:r>
          </a:p>
          <a:p>
            <a:endParaRPr lang="cs-CZ" sz="800" dirty="0" smtClean="0"/>
          </a:p>
          <a:p>
            <a:r>
              <a:rPr lang="cs-CZ" sz="2400" dirty="0" smtClean="0"/>
              <a:t>Pangea měla tvar písmene C. </a:t>
            </a:r>
            <a:endParaRPr lang="cs-CZ" sz="2400" dirty="0" smtClean="0"/>
          </a:p>
          <a:p>
            <a:endParaRPr lang="cs-CZ" sz="800" dirty="0" smtClean="0"/>
          </a:p>
          <a:p>
            <a:r>
              <a:rPr lang="cs-CZ" sz="2400" dirty="0" smtClean="0"/>
              <a:t>Kvůli </a:t>
            </a:r>
            <a:r>
              <a:rPr lang="cs-CZ" sz="2400" dirty="0" smtClean="0"/>
              <a:t>její obrovské velikosti nedocházelo ve vnitrozemí k dešťovým srážkám, tudíž bylo extrémně suché. </a:t>
            </a:r>
            <a:endParaRPr lang="cs-CZ" sz="2400" dirty="0" smtClean="0"/>
          </a:p>
          <a:p>
            <a:endParaRPr lang="cs-CZ" sz="800" dirty="0" smtClean="0"/>
          </a:p>
          <a:p>
            <a:r>
              <a:rPr lang="cs-CZ" sz="2400" dirty="0" smtClean="0"/>
              <a:t>Pangea </a:t>
            </a:r>
            <a:r>
              <a:rPr lang="cs-CZ" sz="2400" dirty="0" smtClean="0"/>
              <a:t>pravděpodobně nebyla první </a:t>
            </a:r>
            <a:r>
              <a:rPr lang="cs-CZ" sz="2400" dirty="0" err="1" smtClean="0"/>
              <a:t>superkontinent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endParaRPr lang="cs-CZ" sz="800" dirty="0" smtClean="0"/>
          </a:p>
          <a:p>
            <a:r>
              <a:rPr lang="cs-CZ" sz="2400" dirty="0" smtClean="0"/>
              <a:t>Ještě před ní existovala </a:t>
            </a:r>
            <a:r>
              <a:rPr lang="cs-CZ" sz="2400" dirty="0" err="1" smtClean="0"/>
              <a:t>Pannotia</a:t>
            </a:r>
            <a:r>
              <a:rPr lang="cs-CZ" sz="2400" dirty="0" smtClean="0"/>
              <a:t> a před ní </a:t>
            </a:r>
            <a:r>
              <a:rPr lang="cs-CZ" sz="2400" dirty="0" err="1" smtClean="0"/>
              <a:t>Rodinie</a:t>
            </a:r>
            <a:r>
              <a:rPr lang="cs-CZ" sz="2400" dirty="0" smtClean="0"/>
              <a:t>.</a:t>
            </a:r>
          </a:p>
          <a:p>
            <a:endParaRPr lang="cs-CZ" sz="800" dirty="0" smtClean="0"/>
          </a:p>
          <a:p>
            <a:r>
              <a:rPr lang="cs-CZ" sz="2400" dirty="0" smtClean="0"/>
              <a:t>Během </a:t>
            </a:r>
            <a:r>
              <a:rPr lang="cs-CZ" sz="2400" dirty="0" smtClean="0"/>
              <a:t>jury a křídy se Pangea rozpadla na dvě části, jižní část </a:t>
            </a:r>
            <a:r>
              <a:rPr lang="cs-CZ" sz="2400" dirty="0" err="1" smtClean="0"/>
              <a:t>Gondwanu</a:t>
            </a:r>
            <a:r>
              <a:rPr lang="cs-CZ" sz="2400" dirty="0" smtClean="0"/>
              <a:t> a severní část </a:t>
            </a:r>
            <a:r>
              <a:rPr lang="cs-CZ" sz="2400" dirty="0" err="1" smtClean="0"/>
              <a:t>Laurasii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endParaRPr lang="cs-CZ" sz="800" dirty="0" smtClean="0"/>
          </a:p>
          <a:p>
            <a:r>
              <a:rPr lang="cs-CZ" sz="2400" dirty="0" smtClean="0"/>
              <a:t>Tyto </a:t>
            </a:r>
            <a:r>
              <a:rPr lang="cs-CZ" sz="2400" dirty="0" smtClean="0"/>
              <a:t>kontinenty oddělil oceán </a:t>
            </a:r>
            <a:r>
              <a:rPr lang="cs-CZ" sz="2400" dirty="0" err="1" smtClean="0"/>
              <a:t>Tethys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/>
          <p:cNvSpPr txBox="1">
            <a:spLocks noChangeArrowheads="1"/>
          </p:cNvSpPr>
          <p:nvPr/>
        </p:nvSpPr>
        <p:spPr bwMode="auto">
          <a:xfrm>
            <a:off x="428596" y="64291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8434" name="Picture 2" descr="Soubor:Pangaea continen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00042"/>
            <a:ext cx="507682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351</Words>
  <Application>Microsoft Office PowerPoint</Application>
  <PresentationFormat>Předvádění na obrazovce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Snímek 1</vt:lpstr>
      <vt:lpstr>VZNIK A VÝVOJ ŽIVOTA NA ZEMI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Jaroslav.G</cp:lastModifiedBy>
  <cp:revision>145</cp:revision>
  <dcterms:created xsi:type="dcterms:W3CDTF">2013-01-12T20:26:49Z</dcterms:created>
  <dcterms:modified xsi:type="dcterms:W3CDTF">2013-09-25T12:32:30Z</dcterms:modified>
</cp:coreProperties>
</file>