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0" r:id="rId3"/>
    <p:sldId id="281" r:id="rId4"/>
    <p:sldId id="302" r:id="rId5"/>
    <p:sldId id="303" r:id="rId6"/>
    <p:sldId id="304" r:id="rId7"/>
    <p:sldId id="305" r:id="rId8"/>
    <p:sldId id="306" r:id="rId9"/>
    <p:sldId id="308" r:id="rId10"/>
    <p:sldId id="27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16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DNA_Structure%2BKey%2BLabelled.pn_NoBB_cs.png" TargetMode="External"/><Relationship Id="rId2" Type="http://schemas.openxmlformats.org/officeDocument/2006/relationships/hyperlink" Target="http://cs.wikipedia.org/wiki/Soubor:Chromosome.png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cs.wikipedia.org/wiki/Soubor:Gregor_Mendel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cs.wikipedia.org/wiki/Soubor:Gregor_Mendel.pn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32875423"/>
              </p:ext>
            </p:extLst>
          </p:nvPr>
        </p:nvGraphicFramePr>
        <p:xfrm>
          <a:off x="1436942" y="2780928"/>
          <a:ext cx="6421206" cy="335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32"/>
                <a:gridCol w="4536574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Calibri" pitchFamily="34" charset="0"/>
                          <a:cs typeface="Calibri" pitchFamily="34" charset="0"/>
                        </a:rPr>
                        <a:t>Genetika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GOJ_BIO_10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Jaroslav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Goj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Gen, Dědičnost,  Proměnlivost, Chromozóm, Šroubovice, Nukleové kyseliny, DNA, RNA, G.J.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Mendel</a:t>
                      </a:r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467600" cy="6318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2844" y="1071547"/>
            <a:ext cx="85336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 smtClean="0"/>
              <a:t>Obr.1. </a:t>
            </a:r>
            <a:r>
              <a:rPr lang="cs-CZ" dirty="0" smtClean="0"/>
              <a:t>Chromosome,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/>
              <a:t>Magnus</a:t>
            </a:r>
            <a:r>
              <a:rPr lang="cs-CZ" dirty="0" smtClean="0"/>
              <a:t> </a:t>
            </a:r>
            <a:r>
              <a:rPr lang="cs-CZ" dirty="0" err="1" smtClean="0"/>
              <a:t>Manske</a:t>
            </a:r>
            <a:r>
              <a:rPr lang="cs-CZ" dirty="0" smtClean="0"/>
              <a:t>, </a:t>
            </a:r>
            <a:r>
              <a:rPr lang="cs-CZ" dirty="0" smtClean="0">
                <a:latin typeface="+mj-lt"/>
              </a:rPr>
              <a:t>[17-10-2013</a:t>
            </a:r>
            <a:r>
              <a:rPr lang="cs-CZ" dirty="0" smtClean="0">
                <a:latin typeface="Calibri"/>
              </a:rPr>
              <a:t>], </a:t>
            </a: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Dostupný pod licencí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,</a:t>
            </a: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cs.wikipedia.org/wiki/Soubor:Chromosome.png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Obr.2. </a:t>
            </a:r>
            <a:r>
              <a:rPr lang="cs-CZ" dirty="0" smtClean="0"/>
              <a:t>Struktura </a:t>
            </a:r>
            <a:r>
              <a:rPr lang="cs-CZ" dirty="0" err="1" smtClean="0"/>
              <a:t>dvoušroubovice</a:t>
            </a:r>
            <a:r>
              <a:rPr lang="cs-CZ" dirty="0" smtClean="0"/>
              <a:t> DNA</a:t>
            </a:r>
            <a:r>
              <a:rPr lang="cs-CZ" dirty="0" smtClean="0"/>
              <a:t>, </a:t>
            </a:r>
            <a:r>
              <a:rPr lang="cs-CZ" dirty="0" smtClean="0"/>
              <a:t>Vojtech.dostal, </a:t>
            </a:r>
            <a:r>
              <a:rPr lang="cs-CZ" dirty="0" smtClean="0"/>
              <a:t>[17-10-2013</a:t>
            </a:r>
            <a:r>
              <a:rPr lang="cs-CZ" dirty="0" smtClean="0">
                <a:latin typeface="Calibri"/>
              </a:rPr>
              <a:t>], </a:t>
            </a: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Dostupný pod licencí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,</a:t>
            </a: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>
                <a:latin typeface="Calibri"/>
                <a:hlinkClick r:id="rId3"/>
              </a:rPr>
              <a:t>http://</a:t>
            </a:r>
            <a:r>
              <a:rPr lang="cs-CZ" dirty="0" smtClean="0">
                <a:latin typeface="Calibri"/>
                <a:hlinkClick r:id="rId3"/>
              </a:rPr>
              <a:t>cs.wikipedia.org/wiki/Soubor:DNA_Structure%2BKey%2BLabelled.pn_NoBB_cs.png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Obr.3. </a:t>
            </a:r>
            <a:r>
              <a:rPr lang="cs-CZ" dirty="0" smtClean="0"/>
              <a:t>Gregor </a:t>
            </a:r>
            <a:r>
              <a:rPr lang="cs-CZ" dirty="0" err="1" smtClean="0"/>
              <a:t>Mendel</a:t>
            </a:r>
            <a:r>
              <a:rPr lang="cs-CZ" dirty="0" smtClean="0"/>
              <a:t>, </a:t>
            </a:r>
            <a:r>
              <a:rPr lang="cs-CZ" dirty="0" smtClean="0"/>
              <a:t>[17-10-2013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>
                <a:latin typeface="Calibri"/>
                <a:hlinkClick r:id="rId4"/>
              </a:rPr>
              <a:t>http://</a:t>
            </a:r>
            <a:r>
              <a:rPr lang="cs-CZ" dirty="0" smtClean="0">
                <a:latin typeface="Calibri"/>
                <a:hlinkClick r:id="rId4"/>
              </a:rPr>
              <a:t>cs.wikipedia.org/wiki/Soubor:Gregor_Mendel.png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4414" y="1357298"/>
            <a:ext cx="7672414" cy="2643206"/>
          </a:xfrm>
        </p:spPr>
        <p:txBody>
          <a:bodyPr>
            <a:noAutofit/>
          </a:bodyPr>
          <a:lstStyle/>
          <a:p>
            <a:pPr algn="ctr"/>
            <a:r>
              <a:rPr lang="cs-CZ" sz="6600" dirty="0" smtClean="0"/>
              <a:t>GENETIKA</a:t>
            </a: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831" y="895858"/>
            <a:ext cx="4513663" cy="596214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00023" y="80226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Genetika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42844" y="928670"/>
            <a:ext cx="9001156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 </a:t>
            </a:r>
            <a:r>
              <a:rPr lang="cs-CZ" sz="2400" b="1" i="1" dirty="0" smtClean="0"/>
              <a:t>Genetika </a:t>
            </a:r>
            <a:r>
              <a:rPr lang="cs-CZ" sz="2400" dirty="0" smtClean="0"/>
              <a:t>(z řeckého </a:t>
            </a:r>
            <a:r>
              <a:rPr lang="cs-CZ" sz="2400" i="1" dirty="0" err="1" smtClean="0"/>
              <a:t>gennoy</a:t>
            </a:r>
            <a:r>
              <a:rPr lang="cs-CZ" sz="2400" dirty="0" smtClean="0"/>
              <a:t> - plodím, rodím) </a:t>
            </a:r>
          </a:p>
          <a:p>
            <a:endParaRPr lang="cs-CZ" sz="9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200" dirty="0" smtClean="0"/>
              <a:t>Je biologická věda, zabývající se dědičností, geny a </a:t>
            </a:r>
          </a:p>
          <a:p>
            <a:r>
              <a:rPr lang="cs-CZ" sz="2200" dirty="0" smtClean="0"/>
              <a:t>	proměnlivostí organismů. </a:t>
            </a:r>
          </a:p>
          <a:p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Název souvisí též se slovem </a:t>
            </a:r>
            <a:r>
              <a:rPr lang="cs-CZ" sz="2200" b="1" dirty="0" smtClean="0"/>
              <a:t>gen</a:t>
            </a:r>
            <a:r>
              <a:rPr lang="cs-CZ" sz="2200" dirty="0" smtClean="0"/>
              <a:t>, které označuje jednotku </a:t>
            </a:r>
          </a:p>
          <a:p>
            <a:r>
              <a:rPr lang="cs-CZ" sz="2200" dirty="0" smtClean="0"/>
              <a:t>	dědičné informace. 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Základy genetice položil brněnský přírodovědec </a:t>
            </a:r>
          </a:p>
          <a:p>
            <a:r>
              <a:rPr lang="cs-CZ" sz="2200" dirty="0" smtClean="0"/>
              <a:t>	Gregor </a:t>
            </a:r>
            <a:r>
              <a:rPr lang="cs-CZ" sz="2200" dirty="0" err="1" smtClean="0"/>
              <a:t>Johann</a:t>
            </a:r>
            <a:r>
              <a:rPr lang="cs-CZ" sz="2200" dirty="0" smtClean="0"/>
              <a:t> </a:t>
            </a:r>
            <a:r>
              <a:rPr lang="cs-CZ" sz="2200" dirty="0" err="1" smtClean="0"/>
              <a:t>Mendel</a:t>
            </a:r>
            <a:r>
              <a:rPr lang="cs-CZ" sz="2200" dirty="0" smtClean="0"/>
              <a:t>.</a:t>
            </a:r>
          </a:p>
          <a:p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Dědičnost a proměnlivost organismů tvoří podstatu genetiky. 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Lidé používali základní poznatky týkající se genetiky již od  prehistorie při postupné domestikaci hospodářských zvířat a užitkových rostlin.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V každém organismu je genetická informace přechovávána v </a:t>
            </a:r>
            <a:r>
              <a:rPr lang="cs-CZ" sz="2200" b="1" i="1" dirty="0" smtClean="0"/>
              <a:t>chromozómech</a:t>
            </a:r>
            <a:r>
              <a:rPr lang="cs-CZ" sz="2200" dirty="0" smtClean="0"/>
              <a:t>, v nichž je reprezentována chemickou strukturou obsažených molekul DNA (deoxyribonukleové kyseliny).</a:t>
            </a:r>
            <a:endParaRPr lang="cs-CZ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3"/>
          <p:cNvSpPr txBox="1">
            <a:spLocks noChangeArrowheads="1"/>
          </p:cNvSpPr>
          <p:nvPr/>
        </p:nvSpPr>
        <p:spPr bwMode="auto">
          <a:xfrm>
            <a:off x="857224" y="928670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 smtClean="0"/>
              <a:t>Obr</a:t>
            </a:r>
            <a:r>
              <a:rPr lang="cs-CZ" dirty="0"/>
              <a:t>. </a:t>
            </a:r>
            <a:r>
              <a:rPr lang="cs-CZ" dirty="0" smtClean="0"/>
              <a:t>1.</a:t>
            </a:r>
            <a:endParaRPr lang="cs-CZ" dirty="0"/>
          </a:p>
        </p:txBody>
      </p:sp>
      <p:pic>
        <p:nvPicPr>
          <p:cNvPr id="7170" name="Picture 2" descr="Soubor:Chromosom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857232"/>
            <a:ext cx="3714776" cy="53307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831" y="895858"/>
            <a:ext cx="4513663" cy="596214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00023" y="80226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Dědičnost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42844" y="857232"/>
            <a:ext cx="900115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Je proces, ve kterém potomek (buňka nebo organismus) získává vlastnosti nebo predispozice k vlastnostem</a:t>
            </a:r>
          </a:p>
          <a:p>
            <a:r>
              <a:rPr lang="cs-CZ" sz="2400" dirty="0" smtClean="0"/>
              <a:t>rodičovské buňky nebo organismu. </a:t>
            </a:r>
          </a:p>
          <a:p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Vlastnosti přenášené do další generace nemusí být zcela totožné s vlastnostmi rodiče. 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Rozdíly mezi generacemi mohou být dány jednak kombinací vlastností dvou rodičů (pohlavní rozmnožování), ale i v případě přímého přenosu děděných vlastností do následující generace (dělení buněk, nepohlavní rozmnožování) přenos nemusí být a ani nebývá dokonale přesný. 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Rozdíly mezi generacemi se přitom mohou v průběhu času hromadit. 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Tyto rozdíly způsobují vývoj druhu neboli </a:t>
            </a:r>
            <a:r>
              <a:rPr lang="cs-CZ" sz="2400" i="1" dirty="0" smtClean="0"/>
              <a:t>fylogenezi.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Informace je zakódována v pořadí </a:t>
            </a:r>
            <a:r>
              <a:rPr lang="cs-CZ" sz="2400" b="1" i="1" dirty="0" smtClean="0"/>
              <a:t>nukleotidů</a:t>
            </a:r>
            <a:r>
              <a:rPr lang="cs-CZ" sz="2400" dirty="0" smtClean="0"/>
              <a:t>. 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0023" y="80226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Nukleové kyseliny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42844" y="1000108"/>
            <a:ext cx="90011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Nukleová kyselina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	je biochemická makromolekulární látka tvořená </a:t>
            </a:r>
            <a:r>
              <a:rPr lang="cs-CZ" sz="2400" i="1" dirty="0" smtClean="0"/>
              <a:t>polynukleotidovým řetězcem</a:t>
            </a:r>
            <a:r>
              <a:rPr lang="cs-CZ" sz="2400" dirty="0" smtClean="0"/>
              <a:t>, který ve své struktuře uchovává genetickou informaci. </a:t>
            </a:r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Určují program činnosti buňky a nepřímo i </a:t>
            </a:r>
          </a:p>
          <a:p>
            <a:r>
              <a:rPr lang="cs-CZ" sz="2400" dirty="0" smtClean="0"/>
              <a:t>	celého organizmu.</a:t>
            </a:r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Nukleové kyseliny se z tohoto důvodu nalézají ve </a:t>
            </a:r>
          </a:p>
          <a:p>
            <a:r>
              <a:rPr lang="cs-CZ" sz="2400" dirty="0" smtClean="0"/>
              <a:t> 	všech živých buňkách a virech.</a:t>
            </a:r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Nejběžnějšími nukleovými kyselinami jsou: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 kyselina deoxyribonukleová (DNA)</a:t>
            </a:r>
            <a:r>
              <a:rPr lang="cs-CZ" sz="2400" dirty="0" smtClean="0"/>
              <a:t>  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 kyselina ribonukleová (RNA)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3"/>
          <p:cNvSpPr txBox="1">
            <a:spLocks noChangeArrowheads="1"/>
          </p:cNvSpPr>
          <p:nvPr/>
        </p:nvSpPr>
        <p:spPr bwMode="auto">
          <a:xfrm>
            <a:off x="500034" y="714356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 smtClean="0"/>
              <a:t>Obr</a:t>
            </a:r>
            <a:r>
              <a:rPr lang="cs-CZ" dirty="0"/>
              <a:t>. </a:t>
            </a:r>
            <a:r>
              <a:rPr lang="cs-CZ" dirty="0" smtClean="0"/>
              <a:t>2.</a:t>
            </a:r>
            <a:endParaRPr lang="cs-CZ" dirty="0"/>
          </a:p>
        </p:txBody>
      </p:sp>
      <p:pic>
        <p:nvPicPr>
          <p:cNvPr id="4098" name="Picture 2" descr="Soubor:DNA Structure+Key+Labelled.pn NoBB c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714356"/>
            <a:ext cx="5857875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42844" y="117693"/>
            <a:ext cx="900115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 v </a:t>
            </a:r>
            <a:r>
              <a:rPr lang="cs-CZ" sz="2000" dirty="0" smtClean="0"/>
              <a:t>DNA i v RNA jsou vždy čtyři druhy nukleotidů. 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Jejich různým pořadím v řetězci lze dosáhnout </a:t>
            </a:r>
          </a:p>
          <a:p>
            <a:r>
              <a:rPr lang="cs-CZ" sz="2000" dirty="0" smtClean="0"/>
              <a:t>	obrovského počtu kombinací. </a:t>
            </a:r>
          </a:p>
          <a:p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Právě různý sled jednotlivých druhů nukleotidů, který se nazývá </a:t>
            </a:r>
          </a:p>
          <a:p>
            <a:r>
              <a:rPr lang="cs-CZ" sz="2000" dirty="0" smtClean="0"/>
              <a:t>  </a:t>
            </a:r>
            <a:r>
              <a:rPr lang="cs-CZ" sz="2000" i="1" dirty="0" smtClean="0"/>
              <a:t>primární struktura, </a:t>
            </a:r>
            <a:r>
              <a:rPr lang="cs-CZ" sz="2000" dirty="0" smtClean="0"/>
              <a:t>v sobě uchovává genetickou informaci.</a:t>
            </a:r>
          </a:p>
          <a:p>
            <a:endParaRPr lang="cs-CZ" sz="2000" dirty="0" smtClean="0"/>
          </a:p>
          <a:p>
            <a:r>
              <a:rPr lang="cs-CZ" sz="2400" b="1" i="1" dirty="0" smtClean="0"/>
              <a:t>	Nukleové báze:</a:t>
            </a:r>
          </a:p>
          <a:p>
            <a:pPr>
              <a:buFont typeface="Arial" pitchFamily="34" charset="0"/>
              <a:buChar char="•"/>
            </a:pPr>
            <a:endParaRPr lang="cs-CZ" sz="800" b="1" dirty="0" smtClean="0"/>
          </a:p>
          <a:p>
            <a:pPr lvl="0">
              <a:buFont typeface="Arial" pitchFamily="34" charset="0"/>
              <a:buChar char="•"/>
            </a:pPr>
            <a:r>
              <a:rPr lang="cs-CZ" sz="2000" b="1" dirty="0" smtClean="0"/>
              <a:t> Nukleotidy RNA</a:t>
            </a:r>
            <a:r>
              <a:rPr lang="cs-CZ" sz="2000" dirty="0" smtClean="0"/>
              <a:t> obsahují a jsou zde kombinovány tyto čtyři báze: </a:t>
            </a:r>
          </a:p>
          <a:p>
            <a:pPr lvl="0">
              <a:buFont typeface="Wingdings" pitchFamily="2" charset="2"/>
              <a:buChar char="Ø"/>
            </a:pPr>
            <a:r>
              <a:rPr lang="cs-CZ" sz="2000" dirty="0" smtClean="0"/>
              <a:t> cytosin (C), guanin (G), adenin (A) </a:t>
            </a:r>
            <a:r>
              <a:rPr lang="cs-CZ" sz="2000" dirty="0" err="1" smtClean="0"/>
              <a:t>a</a:t>
            </a:r>
            <a:r>
              <a:rPr lang="cs-CZ" sz="2000" dirty="0" smtClean="0"/>
              <a:t> uracil (U).</a:t>
            </a:r>
          </a:p>
          <a:p>
            <a:pPr lvl="0">
              <a:buFont typeface="Arial" pitchFamily="34" charset="0"/>
              <a:buChar char="•"/>
            </a:pPr>
            <a:endParaRPr lang="cs-CZ" sz="800" dirty="0" smtClean="0"/>
          </a:p>
          <a:p>
            <a:pPr lvl="0">
              <a:buFont typeface="Arial" pitchFamily="34" charset="0"/>
              <a:buChar char="•"/>
            </a:pPr>
            <a:r>
              <a:rPr lang="cs-CZ" sz="2000" b="1" dirty="0" smtClean="0"/>
              <a:t> Nukleotidy DNA</a:t>
            </a:r>
            <a:r>
              <a:rPr lang="cs-CZ" sz="2000" dirty="0" smtClean="0"/>
              <a:t> obsahují a jsou zde kombinovány tyto čtyři báze : </a:t>
            </a:r>
          </a:p>
          <a:p>
            <a:pPr lvl="0">
              <a:buFont typeface="Wingdings" pitchFamily="2" charset="2"/>
              <a:buChar char="Ø"/>
            </a:pPr>
            <a:r>
              <a:rPr lang="cs-CZ" sz="2000" dirty="0" smtClean="0"/>
              <a:t> cytosin (C), guanin (G), adenin (A) </a:t>
            </a:r>
            <a:r>
              <a:rPr lang="cs-CZ" sz="2000" dirty="0" err="1" smtClean="0"/>
              <a:t>a</a:t>
            </a:r>
            <a:r>
              <a:rPr lang="cs-CZ" sz="2000" dirty="0" smtClean="0"/>
              <a:t> </a:t>
            </a:r>
            <a:r>
              <a:rPr lang="cs-CZ" sz="2000" dirty="0" err="1" smtClean="0"/>
              <a:t>thymin</a:t>
            </a:r>
            <a:r>
              <a:rPr lang="cs-CZ" sz="2000" dirty="0" smtClean="0"/>
              <a:t> (T).</a:t>
            </a:r>
          </a:p>
          <a:p>
            <a:pPr lvl="0">
              <a:buFont typeface="Wingdings" pitchFamily="2" charset="2"/>
              <a:buChar char="Ø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DNA vytváří stabilní </a:t>
            </a:r>
            <a:r>
              <a:rPr lang="cs-CZ" sz="2000" i="1" dirty="0" err="1" smtClean="0"/>
              <a:t>dvoušroubovici</a:t>
            </a:r>
            <a:r>
              <a:rPr lang="cs-CZ" sz="2000" dirty="0" smtClean="0"/>
              <a:t>, ve které jdou jednotlivá vlákna 	proti sobě.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RNA vytváří jednotlivé řetězce.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Zatímco funkcí DNA je genetickou informaci uchovat, RNA je funkční molekula sloužící k tomu, že danou informaci „dává do pohybu“. 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RNA je také mnohem méně stabilní, než DNA, která musí v </a:t>
            </a:r>
          </a:p>
          <a:p>
            <a:r>
              <a:rPr lang="cs-CZ" sz="2000" dirty="0" smtClean="0"/>
              <a:t>	buňkách vydržet po celý život.</a:t>
            </a: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0023" y="80226"/>
            <a:ext cx="7929562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u="sng" dirty="0" smtClean="0"/>
              <a:t>Gregor Johan </a:t>
            </a:r>
            <a:r>
              <a:rPr lang="cs-CZ" sz="4000" b="1" i="1" u="sng" dirty="0" err="1" smtClean="0"/>
              <a:t>Mendel</a:t>
            </a:r>
            <a:r>
              <a:rPr lang="cs-CZ" sz="4000" b="1" i="1" u="sng" dirty="0" smtClean="0"/>
              <a:t>    </a:t>
            </a:r>
          </a:p>
          <a:p>
            <a:pPr>
              <a:defRPr/>
            </a:pPr>
            <a:r>
              <a:rPr lang="cs-CZ" sz="4000" b="1" i="1" u="sng" dirty="0" smtClean="0"/>
              <a:t>(1822-1884)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42844" y="1785926"/>
            <a:ext cx="4857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Dělal pokusy na rostlinách. 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Hlavně na hrachu.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Snažil se je křížit a předpokládal, že část genetické informace dědí rostlina po jednom rodiči a druhou část po druhém rodiči. 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Jeho poznatky nebyly pro tehdejší společnost přijatelné a tak zůstaly na delší dobu zapomenuty.</a:t>
            </a:r>
            <a:endParaRPr lang="cs-CZ" sz="2400" dirty="0"/>
          </a:p>
        </p:txBody>
      </p:sp>
      <p:pic>
        <p:nvPicPr>
          <p:cNvPr id="5" name="Obrázek 2" descr="http://upload.wikimedia.org/wikipedia/commons/thumb/d/d3/Gregor_Mendel.png/225px-Gregor_Mendel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000628" y="1357298"/>
            <a:ext cx="3500462" cy="400052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ovéPole 3"/>
          <p:cNvSpPr txBox="1">
            <a:spLocks noChangeArrowheads="1"/>
          </p:cNvSpPr>
          <p:nvPr/>
        </p:nvSpPr>
        <p:spPr bwMode="auto">
          <a:xfrm>
            <a:off x="6215074" y="5643578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 smtClean="0"/>
              <a:t>Obr</a:t>
            </a:r>
            <a:r>
              <a:rPr lang="cs-CZ" dirty="0"/>
              <a:t>. </a:t>
            </a:r>
            <a:r>
              <a:rPr lang="cs-CZ" dirty="0" smtClean="0"/>
              <a:t>3.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1806</TotalTime>
  <Words>342</Words>
  <Application>Microsoft Office PowerPoint</Application>
  <PresentationFormat>Předvádění na obrazovce (4:3)</PresentationFormat>
  <Paragraphs>111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Snímek 1</vt:lpstr>
      <vt:lpstr>GENETIKA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Citace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Jaroslav.G</cp:lastModifiedBy>
  <cp:revision>158</cp:revision>
  <dcterms:created xsi:type="dcterms:W3CDTF">2013-01-12T20:26:49Z</dcterms:created>
  <dcterms:modified xsi:type="dcterms:W3CDTF">2013-10-15T13:53:44Z</dcterms:modified>
</cp:coreProperties>
</file>