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2" r:id="rId3"/>
    <p:sldId id="274" r:id="rId4"/>
    <p:sldId id="275" r:id="rId5"/>
    <p:sldId id="277" r:id="rId6"/>
    <p:sldId id="276" r:id="rId7"/>
    <p:sldId id="278" r:id="rId8"/>
    <p:sldId id="279" r:id="rId9"/>
    <p:sldId id="281" r:id="rId10"/>
    <p:sldId id="285" r:id="rId11"/>
    <p:sldId id="283" r:id="rId12"/>
    <p:sldId id="28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8966" autoAdjust="0"/>
  </p:normalViewPr>
  <p:slideViewPr>
    <p:cSldViewPr>
      <p:cViewPr varScale="1">
        <p:scale>
          <a:sx n="86" d="100"/>
          <a:sy n="86" d="100"/>
        </p:scale>
        <p:origin x="-6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FAF0C1-B552-4B6D-A687-0C8ED5A4B104}" type="datetimeFigureOut">
              <a:rPr lang="cs-CZ" smtClean="0"/>
              <a:pPr/>
              <a:t>23.1.2014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s.wikipedia.org/wiki/Automobi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f/fd/Jtecul.jpg" TargetMode="External"/><Relationship Id="rId2" Type="http://schemas.openxmlformats.org/officeDocument/2006/relationships/hyperlink" Target="http://commons.wikimedia.org/wiki/File:Swiss_fuses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Car_fuses.jpg" TargetMode="External"/><Relationship Id="rId4" Type="http://schemas.openxmlformats.org/officeDocument/2006/relationships/hyperlink" Target="http://upload.wikimedia.org/wikipedia/commons/2/25/Fuse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 idx="4294967295"/>
          </p:nvPr>
        </p:nvSpPr>
        <p:spPr>
          <a:xfrm>
            <a:off x="755576" y="1142984"/>
            <a:ext cx="7772400" cy="5000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1600" b="1" dirty="0"/>
              <a:t>Přírodní vědy aktivně a interaktivně</a:t>
            </a:r>
            <a:endParaRPr lang="cs-CZ" sz="1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64443" y="1772816"/>
            <a:ext cx="6400800" cy="994420"/>
          </a:xfrm>
        </p:spPr>
        <p:txBody>
          <a:bodyPr>
            <a:norm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Elektronický materiál byl vytvořen v rámci projektu OP VK CZ.1.07/1.1.24/01.0040</a:t>
            </a:r>
          </a:p>
          <a:p>
            <a:r>
              <a:rPr lang="cs-CZ" sz="1200" dirty="0">
                <a:solidFill>
                  <a:schemeClr val="tx1"/>
                </a:solidFill>
              </a:rPr>
              <a:t>Zvyšování kvality vzdělávání v Moravskoslezském kraji</a:t>
            </a:r>
          </a:p>
          <a:p>
            <a:r>
              <a:rPr lang="cs-CZ" sz="1200" dirty="0">
                <a:solidFill>
                  <a:schemeClr val="tx1"/>
                </a:solidFill>
              </a:rPr>
              <a:t>Střední průmyslová škola stavební, Havířov, příspěvková </a:t>
            </a:r>
            <a:r>
              <a:rPr lang="cs-CZ" sz="1200" dirty="0" smtClean="0">
                <a:solidFill>
                  <a:schemeClr val="tx1"/>
                </a:solidFill>
              </a:rPr>
              <a:t>organizace</a:t>
            </a:r>
          </a:p>
          <a:p>
            <a:endParaRPr lang="cs-CZ" sz="1200" dirty="0" smtClean="0">
              <a:solidFill>
                <a:schemeClr val="tx1"/>
              </a:solidFill>
            </a:endParaRPr>
          </a:p>
          <a:p>
            <a:endParaRPr lang="cs-CZ" sz="1400" dirty="0"/>
          </a:p>
        </p:txBody>
      </p:sp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187430"/>
              </p:ext>
            </p:extLst>
          </p:nvPr>
        </p:nvGraphicFramePr>
        <p:xfrm>
          <a:off x="1043608" y="2924945"/>
          <a:ext cx="7247728" cy="30243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27217"/>
                <a:gridCol w="5120511"/>
              </a:tblGrid>
              <a:tr h="286640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Název EM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Pojistky a jističe</a:t>
                      </a:r>
                      <a:endParaRPr lang="cs-CZ" sz="1600" dirty="0"/>
                    </a:p>
                  </a:txBody>
                  <a:tcPr/>
                </a:tc>
              </a:tr>
              <a:tr h="286640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Název sady EM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FIL_FYZ_34</a:t>
                      </a:r>
                      <a:endParaRPr lang="cs-CZ" sz="1600" dirty="0"/>
                    </a:p>
                  </a:txBody>
                  <a:tcPr/>
                </a:tc>
              </a:tr>
              <a:tr h="286640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Vzdělávací obor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Fyzika</a:t>
                      </a:r>
                      <a:endParaRPr lang="cs-CZ" sz="1600" dirty="0"/>
                    </a:p>
                  </a:txBody>
                  <a:tcPr/>
                </a:tc>
              </a:tr>
              <a:tr h="495105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Vzdělávací oblast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Člověk a příroda, Informační a komunikační technologie</a:t>
                      </a:r>
                      <a:endParaRPr lang="cs-CZ" sz="1600" dirty="0"/>
                    </a:p>
                  </a:txBody>
                  <a:tcPr/>
                </a:tc>
              </a:tr>
              <a:tr h="286640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Autor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Mgr. Olga Filipová</a:t>
                      </a:r>
                      <a:endParaRPr lang="cs-CZ" sz="1600" dirty="0"/>
                    </a:p>
                  </a:txBody>
                  <a:tcPr/>
                </a:tc>
              </a:tr>
              <a:tr h="286640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Ročník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</a:tr>
              <a:tr h="768815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Anotace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Trubičkové pojistky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slouží k jištění výrobků spotřební elektroniky</a:t>
            </a:r>
          </a:p>
          <a:p>
            <a:endParaRPr lang="cs-CZ" dirty="0"/>
          </a:p>
        </p:txBody>
      </p:sp>
      <p:pic>
        <p:nvPicPr>
          <p:cNvPr id="4" name="Obrázek 3" descr="File:Fus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714620"/>
            <a:ext cx="5760720" cy="1945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786182" y="450057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5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Plastové pojistky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u="sng" dirty="0" smtClean="0">
                <a:hlinkClick r:id="rId2" tooltip="Automobil"/>
              </a:rPr>
              <a:t>automobilech</a:t>
            </a:r>
            <a:r>
              <a:rPr lang="cs-CZ" dirty="0" smtClean="0"/>
              <a:t> a dopravních prostředcích se obvykle používají pojistky s barevným plastovým tělesem a s nožovými kontakty</a:t>
            </a:r>
            <a:endParaRPr lang="cs-CZ" dirty="0"/>
          </a:p>
        </p:txBody>
      </p:sp>
      <p:pic>
        <p:nvPicPr>
          <p:cNvPr id="4" name="Obrázek 3" descr="http://upload.wikimedia.org/wikipedia/commons/thumb/6/6d/Car_fuses.jpg/800px-Car_fuses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429000"/>
            <a:ext cx="4143405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786446" y="428625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6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100" dirty="0" smtClean="0"/>
              <a:t>Obr. 1	DI </a:t>
            </a:r>
            <a:r>
              <a:rPr lang="cs-CZ" sz="1100" dirty="0" err="1" smtClean="0"/>
              <a:t>fuses</a:t>
            </a:r>
            <a:r>
              <a:rPr lang="cs-CZ" sz="1100" dirty="0" smtClean="0"/>
              <a:t>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</a:t>
            </a:r>
            <a:r>
              <a:rPr lang="cs-CZ" sz="1100" dirty="0" err="1" smtClean="0"/>
              <a:t>Francisco</a:t>
            </a:r>
            <a:r>
              <a:rPr lang="cs-CZ" sz="1100" dirty="0" smtClean="0"/>
              <a:t> (CA): </a:t>
            </a:r>
            <a:r>
              <a:rPr lang="cs-CZ" sz="1100" dirty="0" err="1" smtClean="0"/>
              <a:t>Wikimedia</a:t>
            </a:r>
            <a:r>
              <a:rPr lang="cs-CZ" sz="1100" dirty="0" smtClean="0"/>
              <a:t> </a:t>
            </a:r>
            <a:r>
              <a:rPr lang="cs-CZ" sz="1100" dirty="0" err="1" smtClean="0"/>
              <a:t>Foundation</a:t>
            </a:r>
            <a:r>
              <a:rPr lang="cs-CZ" sz="1100" dirty="0" smtClean="0"/>
              <a:t>, </a:t>
            </a:r>
            <a:r>
              <a:rPr lang="cs-CZ" sz="1100" dirty="0" smtClean="0"/>
              <a:t>	2001- </a:t>
            </a:r>
            <a:r>
              <a:rPr lang="cs-CZ" sz="1100" dirty="0" smtClean="0"/>
              <a:t>[cit. 2014-01-21]. Dostupné z: </a:t>
            </a:r>
            <a:r>
              <a:rPr lang="cs-CZ" sz="1100" u="sng" dirty="0" smtClean="0">
                <a:hlinkClick r:id="rId2"/>
              </a:rPr>
              <a:t>http://</a:t>
            </a:r>
            <a:r>
              <a:rPr lang="cs-CZ" sz="1100" u="sng" dirty="0" smtClean="0">
                <a:hlinkClick r:id="rId2"/>
              </a:rPr>
              <a:t>commons.wikimedia.org/wiki/File:Swiss_fuses.jpg</a:t>
            </a:r>
            <a:endParaRPr lang="cs-CZ" sz="1100" u="sng" dirty="0" smtClean="0"/>
          </a:p>
          <a:p>
            <a:endParaRPr lang="cs-CZ" sz="1100" dirty="0" smtClean="0"/>
          </a:p>
          <a:p>
            <a:r>
              <a:rPr lang="cs-CZ" sz="1100" dirty="0" smtClean="0"/>
              <a:t>Obr. 2	Schéma </a:t>
            </a:r>
            <a:r>
              <a:rPr lang="cs-CZ" sz="1100" dirty="0" smtClean="0"/>
              <a:t>elektrické pojistky:.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Franciho (CA): </a:t>
            </a:r>
            <a:r>
              <a:rPr lang="cs-CZ" sz="1100" dirty="0" smtClean="0"/>
              <a:t>	</a:t>
            </a:r>
            <a:endParaRPr lang="cs-CZ" sz="1100" dirty="0" smtClean="0"/>
          </a:p>
          <a:p>
            <a:r>
              <a:rPr lang="cs-CZ" sz="1100" dirty="0" smtClean="0"/>
              <a:t>Obr. 3	</a:t>
            </a:r>
            <a:r>
              <a:rPr lang="cs-CZ" sz="1100" dirty="0" err="1" smtClean="0"/>
              <a:t>An</a:t>
            </a:r>
            <a:r>
              <a:rPr lang="cs-CZ" sz="1100" dirty="0" smtClean="0"/>
              <a:t> </a:t>
            </a:r>
            <a:r>
              <a:rPr lang="cs-CZ" sz="1100" dirty="0" err="1" smtClean="0"/>
              <a:t>automatic</a:t>
            </a:r>
            <a:r>
              <a:rPr lang="cs-CZ" sz="1100" dirty="0" smtClean="0"/>
              <a:t> </a:t>
            </a:r>
            <a:r>
              <a:rPr lang="cs-CZ" sz="1100" dirty="0" err="1" smtClean="0"/>
              <a:t>switch</a:t>
            </a:r>
            <a:r>
              <a:rPr lang="cs-CZ" sz="1100" dirty="0" smtClean="0"/>
              <a:t>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</a:t>
            </a:r>
            <a:r>
              <a:rPr lang="cs-CZ" sz="1100" dirty="0" err="1" smtClean="0"/>
              <a:t>Francisco</a:t>
            </a:r>
            <a:r>
              <a:rPr lang="cs-CZ" sz="1100" dirty="0" smtClean="0"/>
              <a:t> (CA): </a:t>
            </a:r>
            <a:r>
              <a:rPr lang="cs-CZ" sz="1100" dirty="0" err="1" smtClean="0"/>
              <a:t>Wikimedia</a:t>
            </a:r>
            <a:r>
              <a:rPr lang="cs-CZ" sz="1100" dirty="0" smtClean="0"/>
              <a:t> </a:t>
            </a:r>
            <a:r>
              <a:rPr lang="cs-CZ" sz="1100" dirty="0" smtClean="0"/>
              <a:t>	</a:t>
            </a:r>
            <a:endParaRPr lang="cs-CZ" sz="1100" dirty="0" smtClean="0"/>
          </a:p>
          <a:p>
            <a:r>
              <a:rPr lang="cs-CZ" sz="1100" dirty="0" smtClean="0"/>
              <a:t>Obr.4	</a:t>
            </a:r>
            <a:r>
              <a:rPr lang="cs-CZ" sz="1100" dirty="0" err="1" smtClean="0"/>
              <a:t>An</a:t>
            </a:r>
            <a:r>
              <a:rPr lang="cs-CZ" sz="1100" dirty="0" smtClean="0"/>
              <a:t> </a:t>
            </a:r>
            <a:r>
              <a:rPr lang="cs-CZ" sz="1100" dirty="0" err="1" smtClean="0"/>
              <a:t>automatic</a:t>
            </a:r>
            <a:r>
              <a:rPr lang="cs-CZ" sz="1100" dirty="0" smtClean="0"/>
              <a:t> </a:t>
            </a:r>
            <a:r>
              <a:rPr lang="cs-CZ" sz="1100" dirty="0" err="1" smtClean="0"/>
              <a:t>switch</a:t>
            </a:r>
            <a:r>
              <a:rPr lang="cs-CZ" sz="1100" dirty="0" smtClean="0"/>
              <a:t>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</a:t>
            </a:r>
            <a:r>
              <a:rPr lang="cs-CZ" sz="1100" dirty="0" err="1" smtClean="0"/>
              <a:t>Francisco</a:t>
            </a:r>
            <a:r>
              <a:rPr lang="cs-CZ" sz="1100" dirty="0" smtClean="0"/>
              <a:t> (CA): </a:t>
            </a:r>
            <a:r>
              <a:rPr lang="cs-CZ" sz="1100" dirty="0" err="1" smtClean="0"/>
              <a:t>Wikimedia</a:t>
            </a:r>
            <a:r>
              <a:rPr lang="cs-CZ" sz="1100" dirty="0" smtClean="0"/>
              <a:t> </a:t>
            </a:r>
            <a:r>
              <a:rPr lang="cs-CZ" sz="1100" dirty="0" smtClean="0"/>
              <a:t>	</a:t>
            </a:r>
            <a:r>
              <a:rPr lang="cs-CZ" sz="1100" dirty="0" err="1" smtClean="0"/>
              <a:t>Foundation</a:t>
            </a:r>
            <a:r>
              <a:rPr lang="cs-CZ" sz="1100" dirty="0" smtClean="0"/>
              <a:t>, 2001- [cit. 2014-01-21]. Dostupné z: 	</a:t>
            </a:r>
            <a:r>
              <a:rPr lang="cs-CZ" sz="1100" u="sng" dirty="0" smtClean="0">
                <a:hlinkClick r:id="rId3"/>
              </a:rPr>
              <a:t>http://upload.wikimedia.org/wikipedia/commons/f/fd/Jtecul.jpg</a:t>
            </a:r>
            <a:endParaRPr lang="cs-CZ" sz="1100" u="sng" dirty="0" smtClean="0"/>
          </a:p>
          <a:p>
            <a:endParaRPr lang="cs-CZ" sz="1100" dirty="0" smtClean="0"/>
          </a:p>
          <a:p>
            <a:r>
              <a:rPr lang="cs-CZ" sz="1100" dirty="0" smtClean="0"/>
              <a:t>Obr. 5	HARAGAYATO</a:t>
            </a:r>
            <a:r>
              <a:rPr lang="cs-CZ" sz="1100" dirty="0" smtClean="0"/>
              <a:t>. Fuse.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</a:t>
            </a:r>
            <a:r>
              <a:rPr lang="cs-CZ" sz="1100" dirty="0" err="1" smtClean="0"/>
              <a:t>Francisco</a:t>
            </a:r>
            <a:r>
              <a:rPr lang="cs-CZ" sz="1100" dirty="0" smtClean="0"/>
              <a:t> (CA): </a:t>
            </a:r>
            <a:r>
              <a:rPr lang="cs-CZ" sz="1100" dirty="0" smtClean="0"/>
              <a:t>	</a:t>
            </a:r>
            <a:r>
              <a:rPr lang="cs-CZ" sz="1100" dirty="0" err="1" smtClean="0"/>
              <a:t>Wikimedia</a:t>
            </a:r>
            <a:r>
              <a:rPr lang="cs-CZ" sz="1100" dirty="0" smtClean="0"/>
              <a:t> </a:t>
            </a:r>
            <a:r>
              <a:rPr lang="cs-CZ" sz="1100" dirty="0" err="1" smtClean="0"/>
              <a:t>Foundation</a:t>
            </a:r>
            <a:r>
              <a:rPr lang="cs-CZ" sz="1100" dirty="0" smtClean="0"/>
              <a:t>, 2001- [cit. 2014-01-21]. Dostupné z: </a:t>
            </a:r>
            <a:r>
              <a:rPr lang="cs-CZ" sz="1100" dirty="0" smtClean="0"/>
              <a:t>	</a:t>
            </a:r>
            <a:r>
              <a:rPr lang="cs-CZ" sz="1100" u="sng" dirty="0" smtClean="0">
                <a:hlinkClick r:id="rId4"/>
              </a:rPr>
              <a:t>http</a:t>
            </a:r>
            <a:r>
              <a:rPr lang="cs-CZ" sz="1100" u="sng" dirty="0" smtClean="0">
                <a:hlinkClick r:id="rId4"/>
              </a:rPr>
              <a:t>://</a:t>
            </a:r>
            <a:r>
              <a:rPr lang="cs-CZ" sz="1100" u="sng" dirty="0" smtClean="0">
                <a:hlinkClick r:id="rId4"/>
              </a:rPr>
              <a:t>upload.wikimedia.org/wikipedia/commons/2/25/Fuse.jpg</a:t>
            </a:r>
            <a:endParaRPr lang="cs-CZ" sz="1100" u="sng" dirty="0" smtClean="0"/>
          </a:p>
          <a:p>
            <a:endParaRPr lang="cs-CZ" sz="1100" dirty="0" smtClean="0"/>
          </a:p>
          <a:p>
            <a:r>
              <a:rPr lang="cs-CZ" sz="1100" dirty="0" smtClean="0"/>
              <a:t>Obr. 6	Car </a:t>
            </a:r>
            <a:r>
              <a:rPr lang="cs-CZ" sz="1100" dirty="0" err="1" smtClean="0"/>
              <a:t>fuses</a:t>
            </a:r>
            <a:r>
              <a:rPr lang="cs-CZ" sz="1100" dirty="0" smtClean="0"/>
              <a:t>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</a:t>
            </a:r>
            <a:r>
              <a:rPr lang="cs-CZ" sz="1100" dirty="0" err="1" smtClean="0"/>
              <a:t>Francisco</a:t>
            </a:r>
            <a:r>
              <a:rPr lang="cs-CZ" sz="1100" dirty="0" smtClean="0"/>
              <a:t> (CA): </a:t>
            </a:r>
            <a:r>
              <a:rPr lang="cs-CZ" sz="1100" dirty="0" err="1" smtClean="0"/>
              <a:t>Wikimedia</a:t>
            </a:r>
            <a:r>
              <a:rPr lang="cs-CZ" sz="1100" dirty="0" smtClean="0"/>
              <a:t> </a:t>
            </a:r>
            <a:r>
              <a:rPr lang="cs-CZ" sz="1100" dirty="0" smtClean="0"/>
              <a:t>	</a:t>
            </a:r>
            <a:r>
              <a:rPr lang="cs-CZ" sz="1100" dirty="0" err="1" smtClean="0"/>
              <a:t>Foundation</a:t>
            </a:r>
            <a:r>
              <a:rPr lang="cs-CZ" sz="1100" dirty="0" smtClean="0"/>
              <a:t>, 2001- [cit. 2014-01-21]. Dostupné z: </a:t>
            </a:r>
            <a:r>
              <a:rPr lang="cs-CZ" sz="1100" dirty="0" smtClean="0"/>
              <a:t>	</a:t>
            </a:r>
            <a:r>
              <a:rPr lang="cs-CZ" sz="1100" u="sng" dirty="0" smtClean="0">
                <a:hlinkClick r:id="rId5"/>
              </a:rPr>
              <a:t>http</a:t>
            </a:r>
            <a:r>
              <a:rPr lang="cs-CZ" sz="1100" u="sng" dirty="0" smtClean="0">
                <a:hlinkClick r:id="rId5"/>
              </a:rPr>
              <a:t>://commons.wikimedia.org/wiki/File:Car_fuses.jpg</a:t>
            </a:r>
            <a:endParaRPr lang="cs-CZ" sz="11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1340768"/>
            <a:ext cx="7270576" cy="1894362"/>
          </a:xfrm>
        </p:spPr>
        <p:txBody>
          <a:bodyPr>
            <a:noAutofit/>
          </a:bodyPr>
          <a:lstStyle/>
          <a:p>
            <a:r>
              <a:rPr lang="cs-CZ" sz="5400" dirty="0" smtClean="0"/>
              <a:t>Pojistky a jističe</a:t>
            </a:r>
            <a:endParaRPr lang="cs-CZ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Pojistky a jističe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42910" y="1643050"/>
            <a:ext cx="7467600" cy="425939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Slouží k ochraně elektrických obvodů nízkého napětí proti přetížení, zkratu a přehřátí</a:t>
            </a:r>
          </a:p>
          <a:p>
            <a:endParaRPr lang="cs-CZ" dirty="0" smtClean="0"/>
          </a:p>
          <a:p>
            <a:r>
              <a:rPr lang="cs-CZ" dirty="0" smtClean="0"/>
              <a:t>Odpojí při různých poruchách elektrické zařízení (elektrický obvod) od napájení </a:t>
            </a:r>
          </a:p>
          <a:p>
            <a:endParaRPr lang="cs-CZ" dirty="0" smtClean="0"/>
          </a:p>
          <a:p>
            <a:r>
              <a:rPr lang="cs-CZ" dirty="0" smtClean="0"/>
              <a:t>Jsou ve všech domácnostech, ve strojích, v některých elektrických spotřebičích, autech, …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Pojistky</a:t>
            </a:r>
            <a:endParaRPr lang="cs-CZ" dirty="0"/>
          </a:p>
        </p:txBody>
      </p:sp>
      <p:pic>
        <p:nvPicPr>
          <p:cNvPr id="4" name="Zástupný symbol pro obsah 3" descr="File:Swiss fuses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500174"/>
            <a:ext cx="4183585" cy="347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3714744" y="528638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Pojistky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ochranný prvek s nevratnou funkcí, nelze ji použít znovu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tavné pojistky jsou nejvíce rozšířené (při zvýšeném proudu se přepálí drátek různé síly)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tavný drát v pojistce je vysypaný pískem pro zhašení případných jisker 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rozsah pojistek je velice široký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Schéma pojistky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57752" y="1600200"/>
            <a:ext cx="3357586" cy="487375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A: Vývod ke spotřebiči</a:t>
            </a:r>
          </a:p>
          <a:p>
            <a:r>
              <a:rPr lang="cs-CZ" dirty="0" smtClean="0"/>
              <a:t> B: přívod proudu ze sítě; C: vymezovací kroužek; </a:t>
            </a:r>
          </a:p>
          <a:p>
            <a:r>
              <a:rPr lang="cs-CZ" dirty="0" smtClean="0"/>
              <a:t>D: objímka, pojistkový spodek; </a:t>
            </a:r>
          </a:p>
          <a:p>
            <a:r>
              <a:rPr lang="cs-CZ" dirty="0" smtClean="0"/>
              <a:t>E: šroubovací pojistková hlavice; </a:t>
            </a:r>
          </a:p>
          <a:p>
            <a:r>
              <a:rPr lang="cs-CZ" dirty="0" smtClean="0"/>
              <a:t>F: tavný vodič s barevným signalizačním terčíkem; </a:t>
            </a:r>
          </a:p>
          <a:p>
            <a:r>
              <a:rPr lang="cs-CZ" dirty="0" smtClean="0"/>
              <a:t>G: pojistková vložka</a:t>
            </a:r>
          </a:p>
          <a:p>
            <a:endParaRPr lang="cs-CZ" dirty="0"/>
          </a:p>
        </p:txBody>
      </p:sp>
      <p:pic>
        <p:nvPicPr>
          <p:cNvPr id="4" name="Obrázek 3" descr="File:Cartridge Fuse letters.sv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3269615" cy="269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857356" y="471488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jističe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jednoduchý, spolehlivý a levný ochranný prvek</a:t>
            </a:r>
          </a:p>
          <a:p>
            <a:pPr lvl="0"/>
            <a:r>
              <a:rPr lang="cs-CZ" dirty="0" smtClean="0"/>
              <a:t>součástí jističe je elektromagnetická spoušť (projde-li cívkou v jističi větší proud než je stanoven, způsobí vypnutí proudu)</a:t>
            </a:r>
          </a:p>
          <a:p>
            <a:pPr lvl="0"/>
            <a:r>
              <a:rPr lang="cs-CZ" dirty="0" smtClean="0"/>
              <a:t>při zkratu na vedení se ohřeje bimetal,ten se ohne a způsobí vypnutí proudu</a:t>
            </a:r>
          </a:p>
          <a:p>
            <a:pPr lvl="0"/>
            <a:r>
              <a:rPr lang="cs-CZ" dirty="0" smtClean="0"/>
              <a:t>při ochlazení bimetalu, můžeme zase páčkou zapnout jistič</a:t>
            </a:r>
          </a:p>
          <a:p>
            <a:pPr lvl="0"/>
            <a:r>
              <a:rPr lang="cs-CZ" dirty="0" smtClean="0"/>
              <a:t>bezpečné a rychlé automatické vypnutí obvodu při zkratu i nadproudu (čas v </a:t>
            </a:r>
            <a:r>
              <a:rPr lang="cs-CZ" dirty="0" err="1" smtClean="0"/>
              <a:t>ms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jističe</a:t>
            </a:r>
            <a:endParaRPr lang="cs-CZ" dirty="0"/>
          </a:p>
        </p:txBody>
      </p:sp>
      <p:pic>
        <p:nvPicPr>
          <p:cNvPr id="5" name="Zástupný symbol pro obsah 4" descr="File:Jtecul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857364"/>
            <a:ext cx="3022600" cy="374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6000760" y="3714752"/>
            <a:ext cx="970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3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Schéma jističe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endParaRPr lang="cs-CZ" sz="1800" dirty="0" smtClean="0"/>
          </a:p>
          <a:p>
            <a:pPr marL="457200" lvl="0" indent="-457200">
              <a:buNone/>
            </a:pPr>
            <a:r>
              <a:rPr lang="cs-CZ" sz="1800" dirty="0" smtClean="0"/>
              <a:t>					      Obr. 4</a:t>
            </a:r>
            <a:endParaRPr lang="cs-CZ" sz="1800" dirty="0" smtClean="0"/>
          </a:p>
          <a:p>
            <a:pPr marL="457200" lvl="0" indent="-457200">
              <a:buFont typeface="+mj-lt"/>
              <a:buAutoNum type="arabicPeriod"/>
            </a:pPr>
            <a:endParaRPr lang="cs-CZ" sz="18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sz="1800" dirty="0" smtClean="0"/>
              <a:t>ovládací páčka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1800" dirty="0" smtClean="0"/>
              <a:t>aretační mechanismus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1800" dirty="0" smtClean="0"/>
              <a:t>kontakty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1800" dirty="0" smtClean="0"/>
              <a:t>přívodní šroubová svorka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1800" dirty="0" smtClean="0"/>
              <a:t>bimetalový člen pro vybavení přetížením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1800" dirty="0" smtClean="0"/>
              <a:t>regulační prvek nastavení citlivosti (u běžných domovních jističů nebývá přítomen)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1800" dirty="0" smtClean="0"/>
              <a:t>elektromagnetická spoušť pro vybavení zkratem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 smtClean="0"/>
              <a:t>zhášecí komora</a:t>
            </a:r>
            <a:endParaRPr lang="cs-CZ" sz="1800" dirty="0"/>
          </a:p>
        </p:txBody>
      </p:sp>
      <p:pic>
        <p:nvPicPr>
          <p:cNvPr id="4" name="Zástupný symbol pro obsah 4" descr="File:Circuitbreaker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643050"/>
            <a:ext cx="214314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astní 4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92D050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552</TotalTime>
  <Words>310</Words>
  <Application>Microsoft Office PowerPoint</Application>
  <PresentationFormat>Předvádění na obrazovce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Přírodní vědy aktivně a interaktivně</vt:lpstr>
      <vt:lpstr>Pojistky a jističe</vt:lpstr>
      <vt:lpstr>Pojistky a jističe</vt:lpstr>
      <vt:lpstr>Pojistky</vt:lpstr>
      <vt:lpstr>Pojistky</vt:lpstr>
      <vt:lpstr>Schéma pojistky</vt:lpstr>
      <vt:lpstr>jističe</vt:lpstr>
      <vt:lpstr>jističe</vt:lpstr>
      <vt:lpstr>Schéma jističe</vt:lpstr>
      <vt:lpstr>Trubičkové pojistky</vt:lpstr>
      <vt:lpstr>Plastové pojistky</vt:lpstr>
      <vt:lpstr>Citace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ELIPSA</dc:title>
  <dc:creator>Olga Filipová</dc:creator>
  <cp:lastModifiedBy>olga.f</cp:lastModifiedBy>
  <cp:revision>46</cp:revision>
  <dcterms:created xsi:type="dcterms:W3CDTF">2013-01-13T00:04:56Z</dcterms:created>
  <dcterms:modified xsi:type="dcterms:W3CDTF">2014-01-23T09:58:11Z</dcterms:modified>
</cp:coreProperties>
</file>