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72" r:id="rId2"/>
    <p:sldId id="270" r:id="rId3"/>
    <p:sldId id="327" r:id="rId4"/>
    <p:sldId id="328" r:id="rId5"/>
    <p:sldId id="329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27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6FFBD-BEB2-4059-87BA-478D13AACB4C}" type="datetimeFigureOut">
              <a:rPr lang="cs-CZ" smtClean="0"/>
              <a:t>21.1.2014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C0D7C-B605-4831-8C45-A62FB9EA9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98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latin typeface="Arial" charset="0"/>
              <a:cs typeface="Arial" charset="0"/>
            </a:endParaRPr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6BBA68-066D-49BC-A29E-7FC692401942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69575D-94F4-44DD-8674-0B934BB3BB24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Gray329.png" TargetMode="External"/><Relationship Id="rId7" Type="http://schemas.openxmlformats.org/officeDocument/2006/relationships/hyperlink" Target="http://en.wikipedia.org/wiki/File:Gray334.png" TargetMode="External"/><Relationship Id="rId2" Type="http://schemas.openxmlformats.org/officeDocument/2006/relationships/hyperlink" Target="http://en.wikipedia.org/wiki/File:Gray352.pn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commons.wikimedia.org/wiki/File:Gray355.png" TargetMode="External"/><Relationship Id="rId5" Type="http://schemas.openxmlformats.org/officeDocument/2006/relationships/hyperlink" Target="http://en.wikipedia.org/wiki/File:Gray327.png" TargetMode="External"/><Relationship Id="rId4" Type="http://schemas.openxmlformats.org/officeDocument/2006/relationships/hyperlink" Target="http://en.wikipedia.org/wiki/File:Gray339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398632"/>
              </p:ext>
            </p:extLst>
          </p:nvPr>
        </p:nvGraphicFramePr>
        <p:xfrm>
          <a:off x="1436942" y="2780928"/>
          <a:ext cx="6421206" cy="3140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632"/>
                <a:gridCol w="4536574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Calibri" pitchFamily="34" charset="0"/>
                          <a:cs typeface="Calibri" pitchFamily="34" charset="0"/>
                        </a:rPr>
                        <a:t>Lidské </a:t>
                      </a:r>
                      <a:r>
                        <a:rPr lang="cs-CZ" baseline="0" dirty="0" smtClean="0">
                          <a:latin typeface="Calibri" pitchFamily="34" charset="0"/>
                          <a:cs typeface="Calibri" pitchFamily="34" charset="0"/>
                        </a:rPr>
                        <a:t>klouby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GOJ_BIO_13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Biologie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Jaroslav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Goj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Klouby, Styčné plochy, Synoviální tekutina, Jamka a Hlavice, Kyčel, Rameno, Hlezno, Loket, Koleno</a:t>
                      </a:r>
                    </a:p>
                    <a:p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1"/>
          <p:cNvSpPr txBox="1">
            <a:spLocks noChangeArrowheads="1"/>
          </p:cNvSpPr>
          <p:nvPr/>
        </p:nvSpPr>
        <p:spPr bwMode="auto">
          <a:xfrm>
            <a:off x="611560" y="692696"/>
            <a:ext cx="1185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smtClean="0"/>
              <a:t>Obr. </a:t>
            </a:r>
            <a:r>
              <a:rPr lang="cs-CZ" altLang="cs-CZ" dirty="0" smtClean="0"/>
              <a:t>2</a:t>
            </a:r>
            <a:endParaRPr lang="cs-CZ" altLang="cs-CZ" dirty="0"/>
          </a:p>
        </p:txBody>
      </p:sp>
      <p:pic>
        <p:nvPicPr>
          <p:cNvPr id="6" name="Picture 2" descr="File:Gray32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692696"/>
            <a:ext cx="2664296" cy="5532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85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4313" y="500063"/>
            <a:ext cx="8715375" cy="60023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Kyčelní kloub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articulatio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coxae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defRPr/>
            </a:pP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cs-CZ" b="1" dirty="0"/>
              <a:t> Kyčelní kloub</a:t>
            </a:r>
            <a:r>
              <a:rPr lang="cs-CZ" dirty="0"/>
              <a:t> je spojení kosti stehenní a pánve. </a:t>
            </a:r>
          </a:p>
          <a:p>
            <a:pPr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Kloubní hlavici tvoří hlavice kosti stehenní (</a:t>
            </a:r>
            <a:r>
              <a:rPr lang="cs-CZ" i="1" dirty="0" err="1"/>
              <a:t>caput</a:t>
            </a:r>
            <a:r>
              <a:rPr lang="cs-CZ" i="1" dirty="0"/>
              <a:t> </a:t>
            </a:r>
            <a:r>
              <a:rPr lang="cs-CZ" i="1" dirty="0" err="1"/>
              <a:t>femoris</a:t>
            </a:r>
            <a:r>
              <a:rPr lang="cs-CZ" dirty="0"/>
              <a:t>) 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Kloubní jamku </a:t>
            </a:r>
            <a:r>
              <a:rPr lang="cs-CZ" i="1" dirty="0" err="1"/>
              <a:t>acetabulum</a:t>
            </a:r>
            <a:r>
              <a:rPr lang="cs-CZ" dirty="0"/>
              <a:t> kosti pánevní. 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</a:t>
            </a:r>
            <a:r>
              <a:rPr lang="cs-CZ" dirty="0" err="1"/>
              <a:t>Acetabulum</a:t>
            </a:r>
            <a:r>
              <a:rPr lang="cs-CZ" dirty="0"/>
              <a:t> je současně místem, kde se stýkají všechny tři kosti, jejichž 	srůstem pánevní kost vznikla, tedy kost stydká, kyčelní a sedací. 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Hlavice kosti stehenní je s </a:t>
            </a:r>
            <a:r>
              <a:rPr lang="cs-CZ" dirty="0" err="1"/>
              <a:t>acetabulem</a:t>
            </a:r>
            <a:r>
              <a:rPr lang="cs-CZ" dirty="0"/>
              <a:t> spojena tenkým vazem.</a:t>
            </a:r>
          </a:p>
          <a:p>
            <a:pPr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Stehenní kost zapadá do jamky kyčelního kloubu a je pokryta chrupavkou.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Toto kloubní spojení patří </a:t>
            </a:r>
            <a:r>
              <a:rPr lang="cs-CZ" dirty="0"/>
              <a:t>díky silným </a:t>
            </a:r>
            <a:r>
              <a:rPr lang="cs-CZ" dirty="0"/>
              <a:t>vazům, k nejpevnějším v lidském těle.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Má nejširší rozsah pohybu na dolní končetině. </a:t>
            </a:r>
            <a:endParaRPr lang="cs-CZ" dirty="0"/>
          </a:p>
          <a:p>
            <a:pPr>
              <a:buFont typeface="Arial" pitchFamily="34" charset="0"/>
              <a:buChar char="•"/>
              <a:defRPr/>
            </a:pP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Je velice namáhán a často dochází k jeho opotřebení.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876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ile:Gray33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926761"/>
            <a:ext cx="4763545" cy="5166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1"/>
          <p:cNvSpPr txBox="1">
            <a:spLocks noChangeArrowheads="1"/>
          </p:cNvSpPr>
          <p:nvPr/>
        </p:nvSpPr>
        <p:spPr bwMode="auto">
          <a:xfrm>
            <a:off x="611560" y="556874"/>
            <a:ext cx="1185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smtClean="0"/>
              <a:t>Obr. 3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5678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00063" y="928688"/>
            <a:ext cx="8358187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Ramenní kloub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articulatio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humeri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cs-CZ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cs-CZ" sz="2000" b="1" dirty="0"/>
              <a:t> Rameno</a:t>
            </a:r>
            <a:r>
              <a:rPr lang="cs-CZ" sz="2000" dirty="0"/>
              <a:t> 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/>
              <a:t> Jedná se o spojení celé horní končetiny lidského těla s ostatní kostrou. 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/>
              <a:t> Hlavní roli ve spojení hraje pažní kost </a:t>
            </a:r>
            <a:r>
              <a:rPr lang="cs-CZ" sz="2000" i="1" dirty="0"/>
              <a:t>(humerus)</a:t>
            </a:r>
            <a:r>
              <a:rPr lang="cs-CZ" sz="2000" dirty="0"/>
              <a:t>, která se pomocí hlavice skloubí z lopatkou </a:t>
            </a:r>
            <a:r>
              <a:rPr lang="cs-CZ" sz="2000" i="1" dirty="0"/>
              <a:t>(</a:t>
            </a:r>
            <a:r>
              <a:rPr lang="cs-CZ" sz="2000" i="1" dirty="0" err="1"/>
              <a:t>scapula</a:t>
            </a:r>
            <a:r>
              <a:rPr lang="cs-CZ" sz="2000" i="1" dirty="0"/>
              <a:t>)</a:t>
            </a:r>
            <a:r>
              <a:rPr lang="cs-CZ" sz="2000" dirty="0"/>
              <a:t> a klíční kostí </a:t>
            </a:r>
            <a:r>
              <a:rPr lang="cs-CZ" sz="2000" i="1" dirty="0"/>
              <a:t>(</a:t>
            </a:r>
            <a:r>
              <a:rPr lang="cs-CZ" sz="2000" i="1" dirty="0" err="1"/>
              <a:t>clavicula</a:t>
            </a:r>
            <a:r>
              <a:rPr lang="cs-CZ" sz="2000" i="1" dirty="0"/>
              <a:t>)</a:t>
            </a:r>
            <a:r>
              <a:rPr lang="cs-CZ" sz="2000" dirty="0"/>
              <a:t>.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/>
              <a:t> Tento kulovitý a nejpohyblivější kloub lidského těla </a:t>
            </a:r>
          </a:p>
          <a:p>
            <a:pPr>
              <a:defRPr/>
            </a:pPr>
            <a:r>
              <a:rPr lang="cs-CZ" sz="2000" dirty="0"/>
              <a:t>	umožňuje všechny pohyby.</a:t>
            </a:r>
          </a:p>
        </p:txBody>
      </p:sp>
    </p:spTree>
    <p:extLst>
      <p:ext uri="{BB962C8B-B14F-4D97-AF65-F5344CB8AC3E}">
        <p14:creationId xmlns:p14="http://schemas.microsoft.com/office/powerpoint/2010/main" val="1624729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ile:Gray32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40768"/>
            <a:ext cx="6891595" cy="476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1"/>
          <p:cNvSpPr txBox="1">
            <a:spLocks noChangeArrowheads="1"/>
          </p:cNvSpPr>
          <p:nvPr/>
        </p:nvSpPr>
        <p:spPr bwMode="auto">
          <a:xfrm>
            <a:off x="611560" y="556874"/>
            <a:ext cx="1185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smtClean="0"/>
              <a:t>Obr. </a:t>
            </a:r>
            <a:r>
              <a:rPr lang="cs-CZ" altLang="cs-CZ" dirty="0" smtClean="0"/>
              <a:t>4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57729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28625" y="428625"/>
            <a:ext cx="7858125" cy="23383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Hlezenní kloub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articulatio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talocruralis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  <a:defRPr/>
            </a:pP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  <a:defRPr/>
            </a:pP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cs-CZ" b="1" dirty="0"/>
              <a:t> Hlezenní kloub </a:t>
            </a:r>
            <a:r>
              <a:rPr lang="cs-CZ" dirty="0"/>
              <a:t>složený z kosti lýtkové (</a:t>
            </a:r>
            <a:r>
              <a:rPr lang="cs-CZ" i="1" dirty="0"/>
              <a:t>fibula</a:t>
            </a:r>
            <a:r>
              <a:rPr lang="cs-CZ" dirty="0"/>
              <a:t>), kosti holenní (</a:t>
            </a:r>
            <a:r>
              <a:rPr lang="cs-CZ" i="1" dirty="0" err="1"/>
              <a:t>tibie</a:t>
            </a:r>
            <a:r>
              <a:rPr lang="cs-CZ" dirty="0"/>
              <a:t>) a 	kosti hlezenní (</a:t>
            </a:r>
            <a:r>
              <a:rPr lang="cs-CZ" i="1" dirty="0" err="1"/>
              <a:t>talus</a:t>
            </a:r>
            <a:r>
              <a:rPr lang="cs-CZ" dirty="0"/>
              <a:t>).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Pohyby kloubu jsou pouze flexe a extenze,minimálně pohyby do stran.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File:Gray35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754351"/>
            <a:ext cx="4947443" cy="401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1"/>
          <p:cNvSpPr txBox="1">
            <a:spLocks noChangeArrowheads="1"/>
          </p:cNvSpPr>
          <p:nvPr/>
        </p:nvSpPr>
        <p:spPr bwMode="auto">
          <a:xfrm>
            <a:off x="611560" y="2767013"/>
            <a:ext cx="1185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smtClean="0"/>
              <a:t>Obr. </a:t>
            </a:r>
            <a:r>
              <a:rPr lang="cs-CZ" altLang="cs-CZ" dirty="0" smtClean="0"/>
              <a:t>5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3015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28625" y="428625"/>
            <a:ext cx="8429625" cy="2616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cs-CZ" dirty="0"/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Zápěstní kloub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articulatio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radiocarpalis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  <a:defRPr/>
            </a:pP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  <a:defRPr/>
            </a:pP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cs-CZ" b="1" dirty="0"/>
              <a:t> Zápěstí</a:t>
            </a:r>
            <a:r>
              <a:rPr lang="cs-CZ" dirty="0"/>
              <a:t> je část horní končetiny mezi rukou a předloktím.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Umožňuje prostorovou pohyblivost ruky. 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Skládá se z několika malých kostí, které se poměrně snadno poškodí při pádu. 	Zranění zápěstí jsou tak velmi častá a nebezpečná.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1"/>
          <p:cNvSpPr txBox="1">
            <a:spLocks noChangeArrowheads="1"/>
          </p:cNvSpPr>
          <p:nvPr/>
        </p:nvSpPr>
        <p:spPr bwMode="auto">
          <a:xfrm>
            <a:off x="611559" y="3573016"/>
            <a:ext cx="1185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smtClean="0"/>
              <a:t>Obr. </a:t>
            </a:r>
            <a:r>
              <a:rPr lang="cs-CZ" altLang="cs-CZ" dirty="0"/>
              <a:t>6</a:t>
            </a:r>
            <a:endParaRPr lang="cs-CZ" altLang="cs-CZ" dirty="0"/>
          </a:p>
        </p:txBody>
      </p:sp>
      <p:pic>
        <p:nvPicPr>
          <p:cNvPr id="1026" name="Picture 2" descr="File:Gray33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356992"/>
            <a:ext cx="3408065" cy="3120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1162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467600" cy="63184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2844" y="1071547"/>
            <a:ext cx="85336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/>
              <a:t>Obr.1. </a:t>
            </a:r>
            <a:r>
              <a:rPr lang="en-US" dirty="0"/>
              <a:t>Lateral and posterior aspects of right knee</a:t>
            </a:r>
            <a:r>
              <a:rPr lang="cs-CZ" dirty="0"/>
              <a:t>, [2-1-2014</a:t>
            </a:r>
            <a:r>
              <a:rPr lang="cs-CZ" dirty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>
                <a:latin typeface="Calibri"/>
                <a:hlinkClick r:id="rId2"/>
              </a:rPr>
              <a:t>http://en.wikipedia.org/wiki/File:Gray352.png</a:t>
            </a:r>
            <a:endParaRPr lang="cs-CZ" dirty="0">
              <a:latin typeface="Calibri"/>
            </a:endParaRP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/>
              <a:t>Obr.2. A</a:t>
            </a:r>
            <a:r>
              <a:rPr lang="en-US" dirty="0" err="1"/>
              <a:t>nterior</a:t>
            </a:r>
            <a:r>
              <a:rPr lang="en-US" dirty="0"/>
              <a:t> and ulnar collateral ligaments</a:t>
            </a:r>
            <a:r>
              <a:rPr lang="cs-CZ" dirty="0"/>
              <a:t>, </a:t>
            </a:r>
            <a:r>
              <a:rPr lang="cs-CZ" dirty="0" smtClean="0"/>
              <a:t>[2-1-2014</a:t>
            </a:r>
            <a:r>
              <a:rPr lang="cs-CZ" dirty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>
                <a:latin typeface="Calibri"/>
                <a:hlinkClick r:id="rId3"/>
              </a:rPr>
              <a:t>http://en.wikipedia.org/wiki/File:Gray329.png</a:t>
            </a:r>
            <a:endParaRPr lang="cs-CZ" dirty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/>
              <a:t>Obr.3. </a:t>
            </a:r>
            <a:r>
              <a:rPr lang="cs-CZ" dirty="0" err="1"/>
              <a:t>Extracapsular</a:t>
            </a:r>
            <a:r>
              <a:rPr lang="cs-CZ" dirty="0"/>
              <a:t> </a:t>
            </a:r>
            <a:r>
              <a:rPr lang="cs-CZ" dirty="0" err="1"/>
              <a:t>ligaments</a:t>
            </a:r>
            <a:r>
              <a:rPr lang="cs-CZ" dirty="0"/>
              <a:t>. </a:t>
            </a:r>
            <a:r>
              <a:rPr lang="cs-CZ" dirty="0" err="1"/>
              <a:t>Anterior</a:t>
            </a:r>
            <a:r>
              <a:rPr lang="cs-CZ" dirty="0"/>
              <a:t> , </a:t>
            </a:r>
            <a:r>
              <a:rPr lang="cs-CZ" dirty="0" smtClean="0"/>
              <a:t>[2-1-2014</a:t>
            </a:r>
            <a:r>
              <a:rPr lang="cs-CZ" dirty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>
                <a:latin typeface="Calibri"/>
                <a:hlinkClick r:id="rId4"/>
              </a:rPr>
              <a:t>http://en.wikipedia.org/wiki/File:Gray339.png</a:t>
            </a:r>
            <a:endParaRPr lang="cs-CZ" dirty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/>
              <a:t>Obr.4. </a:t>
            </a:r>
            <a:r>
              <a:rPr lang="cs-CZ" dirty="0" err="1"/>
              <a:t>Articulatio</a:t>
            </a:r>
            <a:r>
              <a:rPr lang="cs-CZ" dirty="0"/>
              <a:t> </a:t>
            </a:r>
            <a:r>
              <a:rPr lang="cs-CZ" dirty="0" err="1"/>
              <a:t>humeri</a:t>
            </a:r>
            <a:r>
              <a:rPr lang="cs-CZ" dirty="0" smtClean="0"/>
              <a:t>, </a:t>
            </a:r>
            <a:r>
              <a:rPr lang="cs-CZ" dirty="0"/>
              <a:t>[2-1-2014</a:t>
            </a:r>
            <a:r>
              <a:rPr lang="cs-CZ" dirty="0">
                <a:latin typeface="Calibri"/>
              </a:rPr>
              <a:t>], </a:t>
            </a: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>
                <a:latin typeface="Calibri"/>
                <a:hlinkClick r:id="rId5"/>
              </a:rPr>
              <a:t>http://</a:t>
            </a:r>
            <a:r>
              <a:rPr lang="cs-CZ" dirty="0" smtClean="0">
                <a:latin typeface="Calibri"/>
                <a:hlinkClick r:id="rId5"/>
              </a:rPr>
              <a:t>en.wikipedia.org/wiki/File:Gray327.png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/>
              <a:t>Obr.5. </a:t>
            </a:r>
            <a:r>
              <a:rPr lang="cs-CZ" dirty="0" err="1"/>
              <a:t>A</a:t>
            </a:r>
            <a:r>
              <a:rPr lang="cs-CZ" dirty="0" err="1" smtClean="0"/>
              <a:t>rticulatio</a:t>
            </a:r>
            <a:r>
              <a:rPr lang="cs-CZ" dirty="0" smtClean="0"/>
              <a:t> </a:t>
            </a:r>
            <a:r>
              <a:rPr lang="cs-CZ" dirty="0" err="1"/>
              <a:t>talocruralis</a:t>
            </a:r>
            <a:r>
              <a:rPr lang="cs-CZ" dirty="0" smtClean="0"/>
              <a:t>, </a:t>
            </a:r>
            <a:r>
              <a:rPr lang="cs-CZ" dirty="0"/>
              <a:t>[2-1-2014</a:t>
            </a:r>
            <a:r>
              <a:rPr lang="cs-CZ" dirty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>
                <a:latin typeface="Calibri"/>
                <a:hlinkClick r:id="rId6"/>
              </a:rPr>
              <a:t>http://</a:t>
            </a:r>
            <a:r>
              <a:rPr lang="cs-CZ" dirty="0" smtClean="0">
                <a:latin typeface="Calibri"/>
                <a:hlinkClick r:id="rId6"/>
              </a:rPr>
              <a:t>commons.wikimedia.org/wiki/File:Gray355.png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r>
              <a:rPr lang="cs-CZ" dirty="0" smtClean="0"/>
              <a:t>Obr.6</a:t>
            </a:r>
            <a:r>
              <a:rPr lang="cs-CZ" dirty="0"/>
              <a:t>. </a:t>
            </a:r>
            <a:r>
              <a:rPr lang="cs-CZ" dirty="0" err="1"/>
              <a:t>Ligaments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wrist</a:t>
            </a:r>
            <a:r>
              <a:rPr lang="cs-CZ" dirty="0" smtClean="0"/>
              <a:t>, [</a:t>
            </a:r>
            <a:r>
              <a:rPr lang="cs-CZ" dirty="0"/>
              <a:t>2-1-2014</a:t>
            </a:r>
            <a:r>
              <a:rPr lang="cs-CZ" dirty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>
                <a:latin typeface="Calibri"/>
                <a:hlinkClick r:id="rId7"/>
              </a:rPr>
              <a:t>http://</a:t>
            </a:r>
            <a:r>
              <a:rPr lang="cs-CZ" dirty="0" smtClean="0">
                <a:latin typeface="Calibri"/>
                <a:hlinkClick r:id="rId7"/>
              </a:rPr>
              <a:t>en.wikipedia.org/wiki/File:Gray334.png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214414" y="908720"/>
            <a:ext cx="7672414" cy="3600400"/>
          </a:xfrm>
        </p:spPr>
        <p:txBody>
          <a:bodyPr>
            <a:noAutofit/>
          </a:bodyPr>
          <a:lstStyle/>
          <a:p>
            <a:pPr algn="ctr"/>
            <a:r>
              <a:rPr lang="cs-CZ" sz="6600" dirty="0" smtClean="0"/>
              <a:t/>
            </a:r>
            <a:br>
              <a:rPr lang="cs-CZ" sz="6600" dirty="0" smtClean="0"/>
            </a:br>
            <a:r>
              <a:rPr lang="cs-CZ" sz="6600" dirty="0" smtClean="0"/>
              <a:t>LIDSKÉ KLOUBY</a:t>
            </a:r>
            <a:endParaRPr lang="cs-CZ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379413" y="549275"/>
            <a:ext cx="8224837" cy="51704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Kloub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articulatio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 Je spojení </a:t>
            </a:r>
            <a:r>
              <a:rPr lang="cs-CZ" i="1" dirty="0" smtClean="0"/>
              <a:t>dvou</a:t>
            </a:r>
            <a:r>
              <a:rPr lang="cs-CZ" dirty="0" smtClean="0"/>
              <a:t> nebo </a:t>
            </a:r>
            <a:r>
              <a:rPr lang="cs-CZ" i="1" dirty="0" smtClean="0"/>
              <a:t>více</a:t>
            </a:r>
            <a:r>
              <a:rPr lang="cs-CZ" dirty="0" smtClean="0"/>
              <a:t> kostí. 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 Slouží k </a:t>
            </a:r>
            <a:r>
              <a:rPr lang="cs-CZ" i="1" dirty="0" smtClean="0"/>
              <a:t>pohybu</a:t>
            </a:r>
            <a:r>
              <a:rPr lang="cs-CZ" dirty="0" smtClean="0"/>
              <a:t> určité části těla.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 Kloub se skládá z dvou styčných ploch krytých </a:t>
            </a:r>
            <a:r>
              <a:rPr lang="cs-CZ" i="1" dirty="0" smtClean="0"/>
              <a:t>chrupavkou</a:t>
            </a:r>
            <a:r>
              <a:rPr lang="cs-CZ" dirty="0" smtClean="0"/>
              <a:t>. 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 Jedna plocha se nazývá kloubní </a:t>
            </a:r>
            <a:r>
              <a:rPr lang="cs-CZ" i="1" dirty="0" smtClean="0"/>
              <a:t>hlavice</a:t>
            </a:r>
            <a:r>
              <a:rPr lang="cs-CZ" dirty="0" smtClean="0"/>
              <a:t> (vypouklý konec jedné kosti). 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 Druhá kloubní </a:t>
            </a:r>
            <a:r>
              <a:rPr lang="cs-CZ" i="1" dirty="0" smtClean="0"/>
              <a:t>jamka</a:t>
            </a:r>
            <a:r>
              <a:rPr lang="cs-CZ" dirty="0" smtClean="0"/>
              <a:t> (vyhloubený konec druhé kosti).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 Další částí je kloubní </a:t>
            </a:r>
            <a:r>
              <a:rPr lang="cs-CZ" i="1" dirty="0" smtClean="0"/>
              <a:t>pouzdro</a:t>
            </a:r>
            <a:r>
              <a:rPr lang="cs-CZ" dirty="0" smtClean="0"/>
              <a:t>, které uzavírá kloub, je zesíleno </a:t>
            </a:r>
            <a:r>
              <a:rPr lang="cs-CZ" i="1" dirty="0" smtClean="0"/>
              <a:t>vazy</a:t>
            </a:r>
            <a:r>
              <a:rPr lang="cs-CZ" dirty="0" smtClean="0"/>
              <a:t>.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 Z vnitřní strany ho vystýlá </a:t>
            </a:r>
            <a:r>
              <a:rPr lang="cs-CZ" i="1" dirty="0" smtClean="0"/>
              <a:t>synoviální vrstva </a:t>
            </a:r>
            <a:r>
              <a:rPr lang="cs-CZ" dirty="0" smtClean="0"/>
              <a:t>produkující synoviální </a:t>
            </a:r>
            <a:r>
              <a:rPr lang="cs-CZ" i="1" dirty="0" smtClean="0"/>
              <a:t>tekutinu</a:t>
            </a:r>
            <a:r>
              <a:rPr lang="cs-CZ" dirty="0" smtClean="0"/>
              <a:t> (</a:t>
            </a:r>
            <a:r>
              <a:rPr lang="cs-CZ" i="1" dirty="0" smtClean="0"/>
              <a:t>kloubní maz - synovie</a:t>
            </a:r>
            <a:r>
              <a:rPr lang="cs-CZ" dirty="0" smtClean="0"/>
              <a:t>), která zmírňuje tření, vyživuje kloubní chrupavky a zajišťuje pevné přilnutí kloubních ploch k sobě.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204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7188" y="1000125"/>
            <a:ext cx="8501062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Druhy kloubů podle počtu kostí, které spojují</a:t>
            </a:r>
          </a:p>
          <a:p>
            <a:pPr>
              <a:defRPr/>
            </a:pPr>
            <a:endParaRPr lang="cs-CZ" sz="2000" b="1" dirty="0"/>
          </a:p>
          <a:p>
            <a:pPr>
              <a:defRPr/>
            </a:pPr>
            <a:endParaRPr lang="cs-CZ" sz="2000" b="1" dirty="0"/>
          </a:p>
          <a:p>
            <a:pPr>
              <a:defRPr/>
            </a:pPr>
            <a:endParaRPr lang="cs-CZ" sz="2000" b="1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b="1" dirty="0"/>
              <a:t> Jednoduché klouby</a:t>
            </a:r>
            <a:r>
              <a:rPr lang="cs-CZ" sz="2000" dirty="0"/>
              <a:t> </a:t>
            </a:r>
            <a:r>
              <a:rPr lang="cs-CZ" sz="2000" dirty="0" smtClean="0"/>
              <a:t>– </a:t>
            </a:r>
          </a:p>
          <a:p>
            <a:pPr>
              <a:defRPr/>
            </a:pPr>
            <a:r>
              <a:rPr lang="cs-CZ" sz="2000" dirty="0"/>
              <a:t>	</a:t>
            </a:r>
            <a:r>
              <a:rPr lang="cs-CZ" sz="2000" dirty="0" smtClean="0"/>
              <a:t>spojují </a:t>
            </a:r>
            <a:r>
              <a:rPr lang="cs-CZ" sz="2000" dirty="0"/>
              <a:t>dvě kosti (ramenní nebo kyčelní kloub).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b="1" dirty="0"/>
              <a:t> Složené klouby</a:t>
            </a:r>
            <a:r>
              <a:rPr lang="cs-CZ" sz="2000" dirty="0"/>
              <a:t> </a:t>
            </a:r>
            <a:r>
              <a:rPr lang="cs-CZ" sz="2000" dirty="0" smtClean="0"/>
              <a:t>– </a:t>
            </a:r>
          </a:p>
          <a:p>
            <a:pPr>
              <a:defRPr/>
            </a:pPr>
            <a:r>
              <a:rPr lang="cs-CZ" sz="2000" dirty="0"/>
              <a:t>	</a:t>
            </a:r>
            <a:r>
              <a:rPr lang="cs-CZ" sz="2000" dirty="0" smtClean="0"/>
              <a:t>spojují </a:t>
            </a:r>
            <a:r>
              <a:rPr lang="cs-CZ" sz="2000" dirty="0"/>
              <a:t>více než dvě kosti, nebo jsou mezi ně </a:t>
            </a:r>
            <a:r>
              <a:rPr lang="cs-CZ" sz="2000" dirty="0" smtClean="0"/>
              <a:t>vsunuty </a:t>
            </a:r>
          </a:p>
          <a:p>
            <a:pPr>
              <a:defRPr/>
            </a:pPr>
            <a:r>
              <a:rPr lang="cs-CZ" sz="2000" dirty="0"/>
              <a:t>	</a:t>
            </a:r>
            <a:r>
              <a:rPr lang="cs-CZ" sz="2000" dirty="0" smtClean="0"/>
              <a:t>pohyblivé chrupavčité </a:t>
            </a:r>
            <a:r>
              <a:rPr lang="cs-CZ" sz="2000" dirty="0"/>
              <a:t>destičky. </a:t>
            </a:r>
            <a:r>
              <a:rPr lang="cs-CZ" sz="2000" dirty="0"/>
              <a:t>(zápěstí, kolenní kloub).</a:t>
            </a:r>
          </a:p>
        </p:txBody>
      </p:sp>
    </p:spTree>
    <p:extLst>
      <p:ext uri="{BB962C8B-B14F-4D97-AF65-F5344CB8AC3E}">
        <p14:creationId xmlns:p14="http://schemas.microsoft.com/office/powerpoint/2010/main" val="3304943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4313" y="428625"/>
            <a:ext cx="8786812" cy="58483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Druhy kloubů podle tvaru kloubních ploch</a:t>
            </a:r>
            <a:endParaRPr lang="cs-CZ" sz="2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cs-CZ" sz="2000" b="1" dirty="0"/>
          </a:p>
          <a:p>
            <a:pPr>
              <a:defRPr/>
            </a:pPr>
            <a:endParaRPr lang="cs-CZ" sz="2000" b="1" dirty="0"/>
          </a:p>
          <a:p>
            <a:pPr>
              <a:defRPr/>
            </a:pPr>
            <a:endParaRPr lang="cs-CZ" sz="2000" b="1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b="1" dirty="0"/>
              <a:t> </a:t>
            </a:r>
            <a:r>
              <a:rPr lang="cs-CZ" b="1" dirty="0"/>
              <a:t>Kulový</a:t>
            </a:r>
            <a:r>
              <a:rPr lang="cs-CZ" dirty="0"/>
              <a:t> </a:t>
            </a:r>
            <a:r>
              <a:rPr lang="cs-CZ" b="1" dirty="0" smtClean="0"/>
              <a:t> </a:t>
            </a:r>
            <a:r>
              <a:rPr lang="cs-CZ" dirty="0"/>
              <a:t>- u něj je pohyb možný všemi směry. </a:t>
            </a:r>
            <a:r>
              <a:rPr lang="cs-CZ" dirty="0"/>
              <a:t>(ramenní kloub).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b="1" dirty="0"/>
              <a:t> Válcový </a:t>
            </a:r>
            <a:r>
              <a:rPr lang="cs-CZ" dirty="0" smtClean="0"/>
              <a:t> </a:t>
            </a:r>
            <a:r>
              <a:rPr lang="cs-CZ" dirty="0"/>
              <a:t>- pohyb je možný jen ve směru ohybu.(klouby článků prstů).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b="1" dirty="0"/>
              <a:t> Kladkový</a:t>
            </a:r>
            <a:r>
              <a:rPr lang="cs-CZ" dirty="0"/>
              <a:t> - na hlavici jedné kosti je rýha, na hlavici druhé kosti, je hrana. 	Příkladem je spojení kosti pažní a loketní.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b="1" dirty="0"/>
              <a:t> Elipsoidní </a:t>
            </a:r>
            <a:r>
              <a:rPr lang="cs-CZ" dirty="0" smtClean="0"/>
              <a:t>- </a:t>
            </a:r>
            <a:r>
              <a:rPr lang="cs-CZ" dirty="0"/>
              <a:t>hlavice jedné kosti má vejčitý tvar, v druhé kosti je eliptická dutina. 	</a:t>
            </a:r>
            <a:r>
              <a:rPr lang="cs-CZ" dirty="0"/>
              <a:t>Příkladem tohoto spojení je spojení kosti vřetenní a kosti loďkovité.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b="1" dirty="0"/>
              <a:t> Sedlový </a:t>
            </a:r>
            <a:r>
              <a:rPr lang="cs-CZ" dirty="0" smtClean="0"/>
              <a:t> </a:t>
            </a:r>
            <a:r>
              <a:rPr lang="cs-CZ" dirty="0"/>
              <a:t>- spojované kosti mají duté i vypuklé části. </a:t>
            </a:r>
          </a:p>
          <a:p>
            <a:pPr>
              <a:defRPr/>
            </a:pPr>
            <a:r>
              <a:rPr lang="cs-CZ" dirty="0"/>
              <a:t>	Příkladem jsou záprsní kosti palce a karpální kosti.</a:t>
            </a:r>
          </a:p>
          <a:p>
            <a:pPr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b="1" dirty="0"/>
              <a:t> Čepový </a:t>
            </a:r>
            <a:r>
              <a:rPr lang="cs-CZ" b="1" dirty="0" smtClean="0"/>
              <a:t>kloub</a:t>
            </a:r>
            <a:r>
              <a:rPr lang="cs-CZ" dirty="0" smtClean="0"/>
              <a:t> </a:t>
            </a:r>
            <a:r>
              <a:rPr lang="cs-CZ" dirty="0"/>
              <a:t>- výběžek jedné kosti se otáčí v kruhovém otvoru jiné kosti. 	</a:t>
            </a:r>
            <a:r>
              <a:rPr lang="cs-CZ" dirty="0"/>
              <a:t>Příkladem tohoto spojení je spojení nosiče a čepovce u krční páteře.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858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65163" y="1052513"/>
            <a:ext cx="6840537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Klouby lidského těla</a:t>
            </a:r>
          </a:p>
          <a:p>
            <a:pPr>
              <a:defRPr/>
            </a:pP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/>
              <a:t> Kolenní kloub </a:t>
            </a:r>
            <a:r>
              <a:rPr lang="cs-CZ" sz="2000" i="1" dirty="0"/>
              <a:t>(</a:t>
            </a:r>
            <a:r>
              <a:rPr lang="cs-CZ" sz="2000" i="1" dirty="0" err="1"/>
              <a:t>articulatio</a:t>
            </a:r>
            <a:r>
              <a:rPr lang="cs-CZ" sz="2000" i="1" dirty="0"/>
              <a:t> genus)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/>
              <a:t> Loketní kloub </a:t>
            </a:r>
            <a:r>
              <a:rPr lang="cs-CZ" sz="2000" i="1" dirty="0"/>
              <a:t>(</a:t>
            </a:r>
            <a:r>
              <a:rPr lang="cs-CZ" sz="2000" i="1" dirty="0" err="1"/>
              <a:t>articulatio</a:t>
            </a:r>
            <a:r>
              <a:rPr lang="cs-CZ" sz="2000" i="1" dirty="0"/>
              <a:t> </a:t>
            </a:r>
            <a:r>
              <a:rPr lang="cs-CZ" sz="2000" i="1" dirty="0" err="1"/>
              <a:t>cubiti</a:t>
            </a:r>
            <a:r>
              <a:rPr lang="cs-CZ" sz="2000" i="1" dirty="0"/>
              <a:t>)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/>
              <a:t> Ramenní kloub </a:t>
            </a:r>
            <a:r>
              <a:rPr lang="cs-CZ" sz="2000" i="1" dirty="0"/>
              <a:t>(</a:t>
            </a:r>
            <a:r>
              <a:rPr lang="cs-CZ" sz="2000" i="1" dirty="0" err="1"/>
              <a:t>articulatio</a:t>
            </a:r>
            <a:r>
              <a:rPr lang="cs-CZ" sz="2000" i="1" dirty="0"/>
              <a:t> </a:t>
            </a:r>
            <a:r>
              <a:rPr lang="cs-CZ" sz="2000" i="1" dirty="0" err="1"/>
              <a:t>humeri</a:t>
            </a:r>
            <a:r>
              <a:rPr lang="cs-CZ" sz="2000" i="1" dirty="0"/>
              <a:t>)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i="1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/>
              <a:t> Kyčelní kloub </a:t>
            </a:r>
            <a:r>
              <a:rPr lang="cs-CZ" sz="2000" i="1" dirty="0"/>
              <a:t>(</a:t>
            </a:r>
            <a:r>
              <a:rPr lang="cs-CZ" sz="2000" i="1" dirty="0" err="1"/>
              <a:t>articulatio</a:t>
            </a:r>
            <a:r>
              <a:rPr lang="cs-CZ" sz="2000" i="1" dirty="0"/>
              <a:t> </a:t>
            </a:r>
            <a:r>
              <a:rPr lang="cs-CZ" sz="2000" i="1" dirty="0" err="1"/>
              <a:t>coxae</a:t>
            </a:r>
            <a:r>
              <a:rPr lang="cs-CZ" sz="2000" i="1" dirty="0"/>
              <a:t>)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/>
              <a:t> Hlezenní kloub </a:t>
            </a:r>
            <a:r>
              <a:rPr lang="cs-CZ" sz="2000" i="1" dirty="0"/>
              <a:t>(</a:t>
            </a:r>
            <a:r>
              <a:rPr lang="cs-CZ" sz="2000" i="1" dirty="0" err="1"/>
              <a:t>articulatio</a:t>
            </a:r>
            <a:r>
              <a:rPr lang="cs-CZ" sz="2000" i="1" dirty="0"/>
              <a:t> </a:t>
            </a:r>
            <a:r>
              <a:rPr lang="cs-CZ" sz="2000" i="1" dirty="0" err="1"/>
              <a:t>talocruralis</a:t>
            </a:r>
            <a:r>
              <a:rPr lang="cs-CZ" sz="2000" i="1" dirty="0"/>
              <a:t>)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000" dirty="0"/>
              <a:t> Zápěstní kloub </a:t>
            </a:r>
            <a:r>
              <a:rPr lang="cs-CZ" sz="2000" i="1" dirty="0"/>
              <a:t>(</a:t>
            </a:r>
            <a:r>
              <a:rPr lang="cs-CZ" sz="2000" i="1" dirty="0" err="1"/>
              <a:t>articulatio</a:t>
            </a:r>
            <a:r>
              <a:rPr lang="cs-CZ" sz="2000" i="1" dirty="0"/>
              <a:t> </a:t>
            </a:r>
            <a:r>
              <a:rPr lang="cs-CZ" sz="2000" i="1" dirty="0" err="1"/>
              <a:t>radiocarpalis</a:t>
            </a:r>
            <a:r>
              <a:rPr lang="cs-CZ" sz="2000" i="1" dirty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53719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5750" y="357188"/>
            <a:ext cx="8572500" cy="624786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Kolenní kloub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articulatio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genus)</a:t>
            </a:r>
          </a:p>
          <a:p>
            <a:pPr>
              <a:defRPr/>
            </a:pPr>
            <a:endParaRPr lang="cs-CZ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cs-CZ" b="1" dirty="0"/>
              <a:t> Koleno</a:t>
            </a:r>
            <a:r>
              <a:rPr lang="cs-CZ" dirty="0"/>
              <a:t> či </a:t>
            </a:r>
            <a:r>
              <a:rPr lang="cs-CZ" b="1" dirty="0"/>
              <a:t>kolenní kloub</a:t>
            </a:r>
            <a:r>
              <a:rPr lang="cs-CZ" dirty="0"/>
              <a:t> 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</a:t>
            </a:r>
            <a:r>
              <a:rPr lang="cs-CZ" dirty="0"/>
              <a:t>Největší a nejsložitější </a:t>
            </a:r>
            <a:r>
              <a:rPr lang="cs-CZ" dirty="0"/>
              <a:t>kloub v lidském těle. 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Spojuje stehenní kost, holenní kost a čéšku. 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Kolenní kloub se skládá v horní části z kloubní plochy stehenní kosti (femuru),  	která ve formě dvou výběžků (kondylů) působí jako dvojitá hlavice kloubu.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Ve spodní části pak z kloubní plochy holenní kosti (lat. </a:t>
            </a:r>
            <a:r>
              <a:rPr lang="cs-CZ" dirty="0" err="1"/>
              <a:t>tibia</a:t>
            </a:r>
            <a:r>
              <a:rPr lang="cs-CZ" dirty="0"/>
              <a:t>), která tvoří mělkou  	dvojitou kloubní jamku. 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Tvar a stabilita kloubní jamky je doplněna dvěma postranními poloměsíčitými 	chrupavčitými útvary – menisky (vnitřním a vnějším).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Kloub je dále stabilizován vazivovým aparátem:</a:t>
            </a:r>
          </a:p>
          <a:p>
            <a:pPr>
              <a:defRPr/>
            </a:pPr>
            <a:r>
              <a:rPr lang="cs-CZ" dirty="0"/>
              <a:t>	- zkřížené vazy – přední a zadní zkřížený vaz </a:t>
            </a:r>
          </a:p>
          <a:p>
            <a:pPr>
              <a:defRPr/>
            </a:pPr>
            <a:r>
              <a:rPr lang="cs-CZ" dirty="0"/>
              <a:t>	- vazy kloubního pouzdra - především postranními kolenními vazy a 			šlachou čtyřhlavého stehenního svalu v přední části</a:t>
            </a:r>
          </a:p>
        </p:txBody>
      </p:sp>
    </p:spTree>
    <p:extLst>
      <p:ext uri="{BB962C8B-B14F-4D97-AF65-F5344CB8AC3E}">
        <p14:creationId xmlns:p14="http://schemas.microsoft.com/office/powerpoint/2010/main" val="727077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1"/>
          <p:cNvSpPr txBox="1">
            <a:spLocks noChangeArrowheads="1"/>
          </p:cNvSpPr>
          <p:nvPr/>
        </p:nvSpPr>
        <p:spPr bwMode="auto">
          <a:xfrm>
            <a:off x="611560" y="692696"/>
            <a:ext cx="1185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smtClean="0"/>
              <a:t>Obr. </a:t>
            </a:r>
            <a:r>
              <a:rPr lang="cs-CZ" altLang="cs-CZ" dirty="0"/>
              <a:t>1</a:t>
            </a:r>
            <a:endParaRPr lang="cs-CZ" altLang="cs-CZ" dirty="0"/>
          </a:p>
        </p:txBody>
      </p:sp>
      <p:pic>
        <p:nvPicPr>
          <p:cNvPr id="6" name="Picture 2" descr="http://upload.wikimedia.org/wikipedia/commons/d/d8/Gray35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049054"/>
            <a:ext cx="5112568" cy="5164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030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5750" y="857250"/>
            <a:ext cx="8572500" cy="40941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Loketní kloub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articulatio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cubiti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Font typeface="Arial" pitchFamily="34" charset="0"/>
              <a:buChar char="•"/>
              <a:defRPr/>
            </a:pPr>
            <a:endParaRPr lang="cs-CZ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  <a:defRPr/>
            </a:pPr>
            <a:endParaRPr lang="cs-CZ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  <a:defRPr/>
            </a:pPr>
            <a:endParaRPr lang="cs-CZ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cs-CZ" b="1" dirty="0"/>
              <a:t> Loket</a:t>
            </a:r>
            <a:r>
              <a:rPr lang="cs-CZ" dirty="0"/>
              <a:t> je oblast horní končetiny, kde se spojují tři kosti. 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Kost pažní </a:t>
            </a:r>
            <a:r>
              <a:rPr lang="cs-CZ" i="1" dirty="0"/>
              <a:t>(humerus)</a:t>
            </a:r>
            <a:r>
              <a:rPr lang="cs-CZ" dirty="0"/>
              <a:t> a kosti předloktí - kost vřetenní </a:t>
            </a:r>
            <a:r>
              <a:rPr lang="cs-CZ" i="1" dirty="0"/>
              <a:t>(</a:t>
            </a:r>
            <a:r>
              <a:rPr lang="cs-CZ" i="1" dirty="0" err="1"/>
              <a:t>radius</a:t>
            </a:r>
            <a:r>
              <a:rPr lang="cs-CZ" i="1" dirty="0"/>
              <a:t>, os </a:t>
            </a:r>
            <a:r>
              <a:rPr lang="cs-CZ" i="1" dirty="0" err="1"/>
              <a:t>radialis</a:t>
            </a:r>
            <a:r>
              <a:rPr lang="cs-CZ" i="1" dirty="0"/>
              <a:t>) </a:t>
            </a:r>
          </a:p>
          <a:p>
            <a:pPr>
              <a:defRPr/>
            </a:pPr>
            <a:r>
              <a:rPr lang="cs-CZ" i="1" dirty="0"/>
              <a:t>	</a:t>
            </a:r>
            <a:r>
              <a:rPr lang="cs-CZ" dirty="0"/>
              <a:t>s kostí loketní </a:t>
            </a:r>
            <a:r>
              <a:rPr lang="cs-CZ" i="1" dirty="0"/>
              <a:t>(ulna, os </a:t>
            </a:r>
            <a:r>
              <a:rPr lang="cs-CZ" i="1" dirty="0" err="1"/>
              <a:t>ulnaris</a:t>
            </a:r>
            <a:r>
              <a:rPr lang="cs-CZ" i="1" dirty="0"/>
              <a:t>)</a:t>
            </a:r>
            <a:r>
              <a:rPr lang="cs-CZ" dirty="0"/>
              <a:t>.</a:t>
            </a:r>
          </a:p>
          <a:p>
            <a:pPr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Svaly a šlachy, které kryjí loketní kloub mu neumožňují příliš velký pohyb – </a:t>
            </a:r>
          </a:p>
          <a:p>
            <a:pPr>
              <a:defRPr/>
            </a:pPr>
            <a:r>
              <a:rPr lang="cs-CZ" dirty="0"/>
              <a:t>	- natažení </a:t>
            </a:r>
            <a:r>
              <a:rPr lang="cs-CZ" i="1" dirty="0"/>
              <a:t>(extenze)</a:t>
            </a:r>
            <a:r>
              <a:rPr lang="cs-CZ" dirty="0"/>
              <a:t> a ohnutí </a:t>
            </a:r>
            <a:r>
              <a:rPr lang="cs-CZ" i="1" dirty="0"/>
              <a:t>(flexe)</a:t>
            </a:r>
            <a:r>
              <a:rPr lang="cs-CZ" dirty="0"/>
              <a:t>. </a:t>
            </a:r>
          </a:p>
          <a:p>
            <a:pPr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 Přetížení </a:t>
            </a:r>
            <a:r>
              <a:rPr lang="cs-CZ" dirty="0"/>
              <a:t>těchto vazů může vést k velmi známému a často objevujícímu se 	onemocnění - tenisový loket (</a:t>
            </a:r>
            <a:r>
              <a:rPr lang="cs-CZ" dirty="0" err="1"/>
              <a:t>entezopatie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330879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2375</TotalTime>
  <Words>544</Words>
  <Application>Microsoft Office PowerPoint</Application>
  <PresentationFormat>Předvádění na obrazovce (4:3)</PresentationFormat>
  <Paragraphs>180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Arkýř</vt:lpstr>
      <vt:lpstr>Prezentace aplikace PowerPoint</vt:lpstr>
      <vt:lpstr> LIDSKÉ KLOUBY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Citace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GRAVITAČNÍ POLE</dc:title>
  <dc:creator>Olga Filipová</dc:creator>
  <cp:lastModifiedBy>Goj Jaroslav</cp:lastModifiedBy>
  <cp:revision>180</cp:revision>
  <dcterms:created xsi:type="dcterms:W3CDTF">2013-01-12T20:26:49Z</dcterms:created>
  <dcterms:modified xsi:type="dcterms:W3CDTF">2014-01-21T14:36:38Z</dcterms:modified>
</cp:coreProperties>
</file>