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2" r:id="rId2"/>
    <p:sldId id="270" r:id="rId3"/>
    <p:sldId id="323" r:id="rId4"/>
    <p:sldId id="324" r:id="rId5"/>
    <p:sldId id="325" r:id="rId6"/>
    <p:sldId id="326" r:id="rId7"/>
    <p:sldId id="27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6FFBD-BEB2-4059-87BA-478D13AACB4C}" type="datetimeFigureOut">
              <a:rPr lang="cs-CZ" smtClean="0"/>
              <a:t>21.1.2014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C0D7C-B605-4831-8C45-A62FB9EA9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98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>
              <a:latin typeface="Arial" charset="0"/>
              <a:cs typeface="Arial" charset="0"/>
            </a:endParaRPr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843FB7-F774-4456-89E8-E851591BBF44}" type="slidenum">
              <a:rPr lang="cs-CZ" altLang="cs-CZ" smtClean="0"/>
              <a:pPr eaLnBrk="1" hangingPunct="1"/>
              <a:t>3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Gray329.png" TargetMode="External"/><Relationship Id="rId2" Type="http://schemas.openxmlformats.org/officeDocument/2006/relationships/hyperlink" Target="http://en.wikipedia.org/wiki/File:Gray352.pn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commons.wikimedia.org/wiki/File:Gray355.png" TargetMode="External"/><Relationship Id="rId5" Type="http://schemas.openxmlformats.org/officeDocument/2006/relationships/hyperlink" Target="http://en.wikipedia.org/wiki/File:Gray327.png" TargetMode="External"/><Relationship Id="rId4" Type="http://schemas.openxmlformats.org/officeDocument/2006/relationships/hyperlink" Target="http://en.wikipedia.org/wiki/File:Gray339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1371600" y="1714488"/>
            <a:ext cx="6400800" cy="39243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/>
              <a:t>Elektronický materiál byl vytvořen v rámci projektu OP VK CZ.1.07/1.1.24/01.0040</a:t>
            </a:r>
          </a:p>
          <a:p>
            <a:pPr marL="0" indent="0" algn="ctr">
              <a:buNone/>
            </a:pPr>
            <a:r>
              <a:rPr lang="cs-CZ" sz="1200" dirty="0" smtClean="0"/>
              <a:t>Zvyšování kvality vzdělávání v Moravskoslezském kraji</a:t>
            </a:r>
          </a:p>
          <a:p>
            <a:pPr marL="0" indent="0" algn="ctr">
              <a:buNone/>
            </a:pPr>
            <a:r>
              <a:rPr lang="cs-CZ" sz="1200" dirty="0" smtClean="0"/>
              <a:t>Střední průmyslová škola stavební, Havířov, příspěvková organizace</a:t>
            </a:r>
          </a:p>
          <a:p>
            <a:endParaRPr lang="cs-CZ" sz="1200" dirty="0" smtClean="0"/>
          </a:p>
          <a:p>
            <a:endParaRPr lang="cs-CZ" sz="1400" dirty="0"/>
          </a:p>
        </p:txBody>
      </p:sp>
      <p:pic>
        <p:nvPicPr>
          <p:cNvPr id="3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Nadpis 4"/>
          <p:cNvSpPr txBox="1">
            <a:spLocks/>
          </p:cNvSpPr>
          <p:nvPr/>
        </p:nvSpPr>
        <p:spPr>
          <a:xfrm>
            <a:off x="714348" y="1214422"/>
            <a:ext cx="7772400" cy="5000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1600" b="1" dirty="0" smtClean="0">
                <a:latin typeface="Calibri" pitchFamily="34" charset="0"/>
                <a:cs typeface="Calibri" pitchFamily="34" charset="0"/>
              </a:rPr>
              <a:t>Přírodní vědy aktivně a interaktivně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770035"/>
              </p:ext>
            </p:extLst>
          </p:nvPr>
        </p:nvGraphicFramePr>
        <p:xfrm>
          <a:off x="1436942" y="2780928"/>
          <a:ext cx="6421206" cy="3140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632"/>
                <a:gridCol w="4536574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Test</a:t>
                      </a:r>
                      <a:r>
                        <a:rPr lang="cs-CZ" baseline="0" dirty="0" smtClean="0">
                          <a:latin typeface="Calibri" pitchFamily="34" charset="0"/>
                          <a:cs typeface="Calibri" pitchFamily="34" charset="0"/>
                        </a:rPr>
                        <a:t> – Lidské klouby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sady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>
                          <a:latin typeface="Calibri" pitchFamily="34" charset="0"/>
                          <a:cs typeface="Calibri" pitchFamily="34" charset="0"/>
                        </a:rPr>
                        <a:t>GOJ_BIO_14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Biologie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oblast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Mgr. Jaroslav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Goj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Ročník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Anotace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Klouby, Styčné plochy, Synoviální tekutina, Jamka a Hlavice, Kyčel, Rameno, Hlezno, Loket, Koleno</a:t>
                      </a:r>
                    </a:p>
                    <a:p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5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214414" y="1357298"/>
            <a:ext cx="7672414" cy="3643338"/>
          </a:xfrm>
        </p:spPr>
        <p:txBody>
          <a:bodyPr>
            <a:noAutofit/>
          </a:bodyPr>
          <a:lstStyle/>
          <a:p>
            <a:pPr algn="ctr"/>
            <a:r>
              <a:rPr lang="cs-CZ" sz="6600" dirty="0" smtClean="0"/>
              <a:t>TEST</a:t>
            </a:r>
            <a:br>
              <a:rPr lang="cs-CZ" sz="6600" dirty="0" smtClean="0"/>
            </a:br>
            <a:r>
              <a:rPr lang="cs-CZ" sz="6600" dirty="0" smtClean="0"/>
              <a:t>LIDSKÉ KLOUBY</a:t>
            </a:r>
            <a:endParaRPr lang="cs-CZ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2"/>
          <p:cNvSpPr txBox="1">
            <a:spLocks noChangeArrowheads="1"/>
          </p:cNvSpPr>
          <p:nvPr/>
        </p:nvSpPr>
        <p:spPr bwMode="auto">
          <a:xfrm>
            <a:off x="379413" y="549275"/>
            <a:ext cx="8224837" cy="25860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>
              <a:defRPr/>
            </a:pPr>
            <a:endParaRPr lang="cs-CZ" dirty="0"/>
          </a:p>
          <a:p>
            <a:pPr marL="342900" indent="-342900">
              <a:buFont typeface="+mj-lt"/>
              <a:buAutoNum type="arabicPeriod"/>
              <a:defRPr/>
            </a:pPr>
            <a:r>
              <a:rPr lang="cs-CZ" dirty="0" smtClean="0"/>
              <a:t>Co je to kloub a jak je dělíme.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>
              <a:buFont typeface="+mj-lt"/>
              <a:buAutoNum type="arabicPeriod"/>
              <a:defRPr/>
            </a:pPr>
            <a:r>
              <a:rPr lang="cs-CZ" dirty="0" smtClean="0"/>
              <a:t>Jak se nazývají styčné plochy kloubů a čím jsou kryté.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>
              <a:buFont typeface="+mj-lt"/>
              <a:buAutoNum type="arabicPeriod"/>
              <a:defRPr/>
            </a:pPr>
            <a:r>
              <a:rPr lang="cs-CZ" dirty="0" smtClean="0"/>
              <a:t>Napiš alespoň 3 druhy kloubů(podle tvaru kloubních ploch).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>
              <a:buFont typeface="+mj-lt"/>
              <a:buAutoNum type="arabicPeriod"/>
              <a:defRPr/>
            </a:pPr>
            <a:r>
              <a:rPr lang="cs-CZ" dirty="0" smtClean="0"/>
              <a:t>Napiš název kloubu a které kosti spojuje: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100" name="TextovéPole 1"/>
          <p:cNvSpPr txBox="1">
            <a:spLocks noChangeArrowheads="1"/>
          </p:cNvSpPr>
          <p:nvPr/>
        </p:nvSpPr>
        <p:spPr bwMode="auto">
          <a:xfrm>
            <a:off x="714375" y="3643313"/>
            <a:ext cx="1185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 smtClean="0"/>
              <a:t>Obr. 1</a:t>
            </a:r>
            <a:endParaRPr lang="cs-CZ" altLang="cs-CZ" dirty="0"/>
          </a:p>
        </p:txBody>
      </p:sp>
      <p:sp>
        <p:nvSpPr>
          <p:cNvPr id="4101" name="TextovéPole 1"/>
          <p:cNvSpPr txBox="1">
            <a:spLocks noChangeArrowheads="1"/>
          </p:cNvSpPr>
          <p:nvPr/>
        </p:nvSpPr>
        <p:spPr bwMode="auto">
          <a:xfrm>
            <a:off x="4572000" y="5929313"/>
            <a:ext cx="33575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Jak se jmenují poloměsíčité útvary tlumící nárazy?</a:t>
            </a:r>
          </a:p>
        </p:txBody>
      </p:sp>
      <p:pic>
        <p:nvPicPr>
          <p:cNvPr id="6146" name="Picture 2" descr="http://upload.wikimedia.org/wikipedia/commons/d/d8/Gray35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828256"/>
            <a:ext cx="2473301" cy="2498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8535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1"/>
          <p:cNvSpPr txBox="1">
            <a:spLocks noChangeArrowheads="1"/>
          </p:cNvSpPr>
          <p:nvPr/>
        </p:nvSpPr>
        <p:spPr bwMode="auto">
          <a:xfrm>
            <a:off x="742950" y="764704"/>
            <a:ext cx="1185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 smtClean="0"/>
              <a:t>Obr. 2</a:t>
            </a:r>
            <a:endParaRPr lang="cs-CZ" altLang="cs-CZ" dirty="0"/>
          </a:p>
        </p:txBody>
      </p:sp>
      <p:sp>
        <p:nvSpPr>
          <p:cNvPr id="7" name="TextovéPole 1"/>
          <p:cNvSpPr txBox="1">
            <a:spLocks noChangeArrowheads="1"/>
          </p:cNvSpPr>
          <p:nvPr/>
        </p:nvSpPr>
        <p:spPr bwMode="auto">
          <a:xfrm>
            <a:off x="5364088" y="764704"/>
            <a:ext cx="1185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 smtClean="0"/>
              <a:t>Obr. 3</a:t>
            </a:r>
            <a:endParaRPr lang="cs-CZ" altLang="cs-CZ" dirty="0"/>
          </a:p>
        </p:txBody>
      </p:sp>
      <p:pic>
        <p:nvPicPr>
          <p:cNvPr id="4098" name="Picture 2" descr="File:Gray32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218480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File:Gray33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412776"/>
            <a:ext cx="3983483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133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1"/>
          <p:cNvSpPr txBox="1">
            <a:spLocks noChangeArrowheads="1"/>
          </p:cNvSpPr>
          <p:nvPr/>
        </p:nvSpPr>
        <p:spPr bwMode="auto">
          <a:xfrm>
            <a:off x="395536" y="621450"/>
            <a:ext cx="1185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 smtClean="0"/>
              <a:t>Obr. 4</a:t>
            </a:r>
            <a:endParaRPr lang="cs-CZ" altLang="cs-CZ" dirty="0"/>
          </a:p>
        </p:txBody>
      </p:sp>
      <p:sp>
        <p:nvSpPr>
          <p:cNvPr id="7" name="TextovéPole 1"/>
          <p:cNvSpPr txBox="1">
            <a:spLocks noChangeArrowheads="1"/>
          </p:cNvSpPr>
          <p:nvPr/>
        </p:nvSpPr>
        <p:spPr bwMode="auto">
          <a:xfrm>
            <a:off x="395536" y="3909948"/>
            <a:ext cx="1185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 smtClean="0"/>
              <a:t>Obr. 5</a:t>
            </a:r>
            <a:endParaRPr lang="cs-CZ" altLang="cs-CZ" dirty="0"/>
          </a:p>
        </p:txBody>
      </p:sp>
      <p:pic>
        <p:nvPicPr>
          <p:cNvPr id="2050" name="Picture 2" descr="File:Gray32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438" y="606529"/>
            <a:ext cx="3744416" cy="2589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ile:Gray35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5" y="3563396"/>
            <a:ext cx="3850159" cy="3125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637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650" y="620713"/>
            <a:ext cx="7777163" cy="32623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endParaRPr lang="cs-CZ" dirty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/>
          </a:p>
          <a:p>
            <a:pPr marL="342900" indent="-342900" algn="ctr">
              <a:defRPr/>
            </a:pPr>
            <a:r>
              <a:rPr lang="cs-CZ" sz="8000" b="1" dirty="0"/>
              <a:t>konec</a:t>
            </a:r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641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467600" cy="63184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2844" y="1071547"/>
            <a:ext cx="85336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 smtClean="0"/>
              <a:t>Obr.1. </a:t>
            </a:r>
            <a:r>
              <a:rPr lang="en-US" dirty="0"/>
              <a:t>Lateral and posterior aspects of right knee</a:t>
            </a:r>
            <a:r>
              <a:rPr lang="cs-CZ" dirty="0" smtClean="0"/>
              <a:t>, [12-1-2014</a:t>
            </a:r>
            <a:r>
              <a:rPr lang="cs-CZ" dirty="0" smtClean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>
                <a:latin typeface="Calibri"/>
                <a:hlinkClick r:id="rId2"/>
              </a:rPr>
              <a:t>http://</a:t>
            </a:r>
            <a:r>
              <a:rPr lang="cs-CZ" dirty="0" smtClean="0">
                <a:latin typeface="Calibri"/>
                <a:hlinkClick r:id="rId2"/>
              </a:rPr>
              <a:t>en.wikipedia.org/wiki/File:Gray352.png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Obr.2. A</a:t>
            </a:r>
            <a:r>
              <a:rPr lang="en-US" dirty="0" err="1" smtClean="0"/>
              <a:t>nterior</a:t>
            </a:r>
            <a:r>
              <a:rPr lang="en-US" dirty="0" smtClean="0"/>
              <a:t> </a:t>
            </a:r>
            <a:r>
              <a:rPr lang="en-US" dirty="0"/>
              <a:t>and ulnar collateral ligaments</a:t>
            </a:r>
            <a:r>
              <a:rPr lang="cs-CZ" dirty="0" smtClean="0"/>
              <a:t>, [12-1-2014</a:t>
            </a:r>
            <a:r>
              <a:rPr lang="cs-CZ" dirty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 smtClean="0">
                <a:latin typeface="Calibri"/>
                <a:hlinkClick r:id="rId3"/>
              </a:rPr>
              <a:t>http</a:t>
            </a:r>
            <a:r>
              <a:rPr lang="cs-CZ" dirty="0">
                <a:latin typeface="Calibri"/>
                <a:hlinkClick r:id="rId3"/>
              </a:rPr>
              <a:t>://</a:t>
            </a:r>
            <a:r>
              <a:rPr lang="cs-CZ" dirty="0" smtClean="0">
                <a:latin typeface="Calibri"/>
                <a:hlinkClick r:id="rId3"/>
              </a:rPr>
              <a:t>en.wikipedia.org/wiki/File:Gray329.png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/>
              <a:t>Obr.3. </a:t>
            </a:r>
            <a:r>
              <a:rPr lang="cs-CZ" dirty="0" err="1"/>
              <a:t>Extracapsular</a:t>
            </a:r>
            <a:r>
              <a:rPr lang="cs-CZ" dirty="0"/>
              <a:t> </a:t>
            </a:r>
            <a:r>
              <a:rPr lang="cs-CZ" dirty="0" err="1"/>
              <a:t>ligaments</a:t>
            </a:r>
            <a:r>
              <a:rPr lang="cs-CZ" dirty="0"/>
              <a:t>. </a:t>
            </a:r>
            <a:r>
              <a:rPr lang="cs-CZ" dirty="0" err="1"/>
              <a:t>Anterior</a:t>
            </a:r>
            <a:r>
              <a:rPr lang="cs-CZ" dirty="0"/>
              <a:t> , </a:t>
            </a:r>
            <a:r>
              <a:rPr lang="cs-CZ" dirty="0" smtClean="0"/>
              <a:t>[12-1-2014</a:t>
            </a:r>
            <a:r>
              <a:rPr lang="cs-CZ" dirty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 smtClean="0">
                <a:latin typeface="Calibri"/>
                <a:hlinkClick r:id="rId4"/>
              </a:rPr>
              <a:t>http</a:t>
            </a:r>
            <a:r>
              <a:rPr lang="cs-CZ" dirty="0">
                <a:latin typeface="Calibri"/>
                <a:hlinkClick r:id="rId4"/>
              </a:rPr>
              <a:t>://</a:t>
            </a:r>
            <a:r>
              <a:rPr lang="cs-CZ" dirty="0" smtClean="0">
                <a:latin typeface="Calibri"/>
                <a:hlinkClick r:id="rId4"/>
              </a:rPr>
              <a:t>en.wikipedia.org/wiki/File:Gray339.png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/>
              <a:t>Obr.4. </a:t>
            </a:r>
            <a:r>
              <a:rPr lang="cs-CZ" dirty="0" err="1"/>
              <a:t>Articulatio</a:t>
            </a:r>
            <a:r>
              <a:rPr lang="cs-CZ" dirty="0"/>
              <a:t> </a:t>
            </a:r>
            <a:r>
              <a:rPr lang="cs-CZ" dirty="0" err="1"/>
              <a:t>humeri</a:t>
            </a:r>
            <a:r>
              <a:rPr lang="cs-CZ" dirty="0" smtClean="0"/>
              <a:t>, [12-1-2014</a:t>
            </a:r>
            <a:r>
              <a:rPr lang="cs-CZ" dirty="0">
                <a:latin typeface="Calibri"/>
              </a:rPr>
              <a:t>], </a:t>
            </a: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>
                <a:latin typeface="Calibri"/>
                <a:hlinkClick r:id="rId5"/>
              </a:rPr>
              <a:t>http://</a:t>
            </a:r>
            <a:r>
              <a:rPr lang="cs-CZ" dirty="0" smtClean="0">
                <a:latin typeface="Calibri"/>
                <a:hlinkClick r:id="rId5"/>
              </a:rPr>
              <a:t>en.wikipedia.org/wiki/File:Gray327.png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/>
              <a:t>Obr.5. </a:t>
            </a:r>
            <a:r>
              <a:rPr lang="cs-CZ" dirty="0" err="1"/>
              <a:t>A</a:t>
            </a:r>
            <a:r>
              <a:rPr lang="cs-CZ" dirty="0" err="1" smtClean="0"/>
              <a:t>rticulatio</a:t>
            </a:r>
            <a:r>
              <a:rPr lang="cs-CZ" dirty="0" smtClean="0"/>
              <a:t> </a:t>
            </a:r>
            <a:r>
              <a:rPr lang="cs-CZ" dirty="0" err="1"/>
              <a:t>talocruralis</a:t>
            </a:r>
            <a:r>
              <a:rPr lang="cs-CZ" dirty="0" smtClean="0"/>
              <a:t>, [12-1-2014</a:t>
            </a:r>
            <a:r>
              <a:rPr lang="cs-CZ" dirty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>
                <a:latin typeface="Calibri"/>
                <a:hlinkClick r:id="rId6"/>
              </a:rPr>
              <a:t>http://</a:t>
            </a:r>
            <a:r>
              <a:rPr lang="cs-CZ" dirty="0" smtClean="0">
                <a:latin typeface="Calibri"/>
                <a:hlinkClick r:id="rId6"/>
              </a:rPr>
              <a:t>commons.wikimedia.org/wiki/File:Gray355.png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2174</TotalTime>
  <Words>212</Words>
  <Application>Microsoft Office PowerPoint</Application>
  <PresentationFormat>Předvádění na obrazovce (4:3)</PresentationFormat>
  <Paragraphs>58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Arkýř</vt:lpstr>
      <vt:lpstr>Prezentace aplikace PowerPoint</vt:lpstr>
      <vt:lpstr>TEST LIDSKÉ KLOUBY</vt:lpstr>
      <vt:lpstr>Prezentace aplikace PowerPoint</vt:lpstr>
      <vt:lpstr>Prezentace aplikace PowerPoint</vt:lpstr>
      <vt:lpstr>Prezentace aplikace PowerPoint</vt:lpstr>
      <vt:lpstr>Prezentace aplikace PowerPoint</vt:lpstr>
      <vt:lpstr>Citace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GRAVITAČNÍ POLE</dc:title>
  <dc:creator>Olga Filipová</dc:creator>
  <cp:lastModifiedBy>Goj Jaroslav</cp:lastModifiedBy>
  <cp:revision>179</cp:revision>
  <dcterms:created xsi:type="dcterms:W3CDTF">2013-01-12T20:26:49Z</dcterms:created>
  <dcterms:modified xsi:type="dcterms:W3CDTF">2014-01-21T14:37:22Z</dcterms:modified>
</cp:coreProperties>
</file>