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3" r:id="rId2"/>
    <p:sldId id="272" r:id="rId3"/>
    <p:sldId id="286" r:id="rId4"/>
    <p:sldId id="289" r:id="rId5"/>
    <p:sldId id="290" r:id="rId6"/>
    <p:sldId id="291" r:id="rId7"/>
    <p:sldId id="294" r:id="rId8"/>
    <p:sldId id="29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966" autoAdjust="0"/>
  </p:normalViewPr>
  <p:slideViewPr>
    <p:cSldViewPr>
      <p:cViewPr varScale="1">
        <p:scale>
          <a:sx n="55" d="100"/>
          <a:sy n="55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D6D0A-E375-4971-AEBF-F351C9C28087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5CCC8-CDFE-4D83-8464-813C48CA372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5CCC8-CDFE-4D83-8464-813C48CA3723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FAF0C1-B552-4B6D-A687-0C8ED5A4B104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28C4C1-E0BE-4897-9CD0-B60542D748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 idx="4294967295"/>
          </p:nvPr>
        </p:nvSpPr>
        <p:spPr>
          <a:xfrm>
            <a:off x="755576" y="1142984"/>
            <a:ext cx="7772400" cy="5000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1600" b="1" dirty="0"/>
              <a:t>Přírodní vědy aktivně a interaktivně</a:t>
            </a:r>
            <a:endParaRPr lang="cs-CZ" sz="1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64443" y="1772816"/>
            <a:ext cx="6400800" cy="994420"/>
          </a:xfrm>
        </p:spPr>
        <p:txBody>
          <a:bodyPr>
            <a:norm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Elektronický materiál byl vytvořen v rámci projektu OP VK CZ.1.07/1.1.24/01.0040</a:t>
            </a:r>
          </a:p>
          <a:p>
            <a:r>
              <a:rPr lang="cs-CZ" sz="1200" dirty="0">
                <a:solidFill>
                  <a:schemeClr val="tx1"/>
                </a:solidFill>
              </a:rPr>
              <a:t>Zvyšování kvality vzdělávání v Moravskoslezském kraji</a:t>
            </a:r>
          </a:p>
          <a:p>
            <a:r>
              <a:rPr lang="cs-CZ" sz="1200" dirty="0">
                <a:solidFill>
                  <a:schemeClr val="tx1"/>
                </a:solidFill>
              </a:rPr>
              <a:t>Střední průmyslová škola stavební, Havířov, příspěvková </a:t>
            </a:r>
            <a:r>
              <a:rPr lang="cs-CZ" sz="1200" dirty="0" smtClean="0">
                <a:solidFill>
                  <a:schemeClr val="tx1"/>
                </a:solidFill>
              </a:rPr>
              <a:t>organizace</a:t>
            </a:r>
          </a:p>
          <a:p>
            <a:endParaRPr lang="cs-CZ" sz="1200" dirty="0" smtClean="0">
              <a:solidFill>
                <a:schemeClr val="tx1"/>
              </a:solidFill>
            </a:endParaRPr>
          </a:p>
          <a:p>
            <a:endParaRPr lang="cs-CZ" sz="1400" dirty="0"/>
          </a:p>
        </p:txBody>
      </p:sp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187430"/>
              </p:ext>
            </p:extLst>
          </p:nvPr>
        </p:nvGraphicFramePr>
        <p:xfrm>
          <a:off x="1043608" y="2924945"/>
          <a:ext cx="7247728" cy="3322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27217"/>
                <a:gridCol w="5120511"/>
              </a:tblGrid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Název 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Skládání sil se stejným působištěm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Název sady 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FIL_FYZ_36</a:t>
                      </a:r>
                      <a:endParaRPr lang="cs-CZ" sz="1600" dirty="0"/>
                    </a:p>
                  </a:txBody>
                  <a:tcPr/>
                </a:tc>
              </a:tr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Vzdělávací obor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Fyzika</a:t>
                      </a:r>
                      <a:endParaRPr lang="cs-CZ" sz="1600" dirty="0"/>
                    </a:p>
                  </a:txBody>
                  <a:tcPr/>
                </a:tc>
              </a:tr>
              <a:tr h="495105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Vzdělávací oblast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Člověk a příroda, Informační a komunikační technologie</a:t>
                      </a:r>
                      <a:endParaRPr lang="cs-CZ" sz="1600" dirty="0"/>
                    </a:p>
                  </a:txBody>
                  <a:tcPr/>
                </a:tc>
              </a:tr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Autor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Mgr. Olga Filipová</a:t>
                      </a:r>
                      <a:endParaRPr lang="cs-CZ" sz="1600" dirty="0"/>
                    </a:p>
                  </a:txBody>
                  <a:tcPr/>
                </a:tc>
              </a:tr>
              <a:tr h="286640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Ročník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</a:tr>
              <a:tr h="768815">
                <a:tc>
                  <a:txBody>
                    <a:bodyPr/>
                    <a:lstStyle/>
                    <a:p>
                      <a:r>
                        <a:rPr lang="cs-CZ" sz="1600" kern="1200" dirty="0" smtClean="0"/>
                        <a:t>Anotace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Prezentace ukazuje mezipředmětové vztahy s matematikou (konstrukce rovnoběžníku</a:t>
                      </a:r>
                      <a:r>
                        <a:rPr lang="cs-CZ" sz="1600" baseline="0" dirty="0" smtClean="0"/>
                        <a:t> sil)</a:t>
                      </a:r>
                    </a:p>
                    <a:p>
                      <a:r>
                        <a:rPr lang="cs-CZ" sz="1600" baseline="0" dirty="0" smtClean="0"/>
                        <a:t>na určování výslednice různoběžných sil působících na těleso v jednom bodě.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1340768"/>
            <a:ext cx="7270576" cy="1894362"/>
          </a:xfrm>
        </p:spPr>
        <p:txBody>
          <a:bodyPr>
            <a:noAutofit/>
          </a:bodyPr>
          <a:lstStyle/>
          <a:p>
            <a:pPr algn="ctr"/>
            <a:r>
              <a:rPr lang="cs-CZ" sz="5400" dirty="0" smtClean="0"/>
              <a:t>Skládání sil </a:t>
            </a:r>
            <a:br>
              <a:rPr lang="cs-CZ" sz="5400" dirty="0" smtClean="0"/>
            </a:br>
            <a:r>
              <a:rPr lang="cs-CZ" sz="5400" dirty="0" smtClean="0"/>
              <a:t>se stejným působištěm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Skládání sil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b="1" dirty="0" smtClean="0"/>
              <a:t>Složit síly, znamená nahradit více si silou jedinou, která má na těleso stejný účinek.</a:t>
            </a:r>
          </a:p>
          <a:p>
            <a:pPr lvl="0"/>
            <a:r>
              <a:rPr lang="cs-CZ" dirty="0" smtClean="0"/>
              <a:t>Mají-li síly stejný směr, bude mít jejich výslednice také stejný směr a její velikost bude rovna součtu těchto sil</a:t>
            </a:r>
          </a:p>
          <a:p>
            <a:pPr lvl="0"/>
            <a:r>
              <a:rPr lang="cs-CZ" dirty="0" smtClean="0"/>
              <a:t>Mají-li síly opačný směr, bude mít jejich výslednice směr větší síly a její velikost bude rovna absolutní hodnotě rozdílu těchto sil</a:t>
            </a:r>
          </a:p>
          <a:p>
            <a:pPr lvl="0"/>
            <a:r>
              <a:rPr lang="cs-CZ" dirty="0" smtClean="0"/>
              <a:t>Jsou-li síly na sebe kolmé, bude mít jejich výslednice směr a velikost úhlopříčky v obdélníku, jehož strany jsou dané síly</a:t>
            </a:r>
          </a:p>
          <a:p>
            <a:pPr lvl="0"/>
            <a:r>
              <a:rPr lang="cs-CZ" dirty="0" smtClean="0"/>
              <a:t>Jsou-li síly různoběžné, jejich výslednici nedokážeme zatím spočítat, ale má směr a velikost úhlopříčky v rovnoběžníku sil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Skládání sil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071546"/>
            <a:ext cx="368298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1571612"/>
            <a:ext cx="287656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142976" y="4429133"/>
            <a:ext cx="66720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Červené síly </a:t>
            </a:r>
            <a:r>
              <a:rPr lang="cs-CZ" sz="2400" dirty="0" smtClean="0"/>
              <a:t>– složky (jejich složením 			získáme výslednou 	sílu)</a:t>
            </a:r>
          </a:p>
          <a:p>
            <a:r>
              <a:rPr lang="cs-CZ" sz="2400" b="1" dirty="0" smtClean="0"/>
              <a:t>Modrá síla -</a:t>
            </a:r>
            <a:r>
              <a:rPr lang="cs-CZ" sz="2400" dirty="0" smtClean="0"/>
              <a:t>výslednice (nahrazuje působení 			červených sil)</a:t>
            </a:r>
            <a:endParaRPr lang="cs-CZ" sz="2400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82660"/>
          </a:xfrm>
        </p:spPr>
        <p:txBody>
          <a:bodyPr/>
          <a:lstStyle/>
          <a:p>
            <a:pPr algn="ctr"/>
            <a:r>
              <a:rPr lang="cs-CZ" b="1" dirty="0" smtClean="0"/>
              <a:t>Skládání sil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785794"/>
            <a:ext cx="6318208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714348" y="4429132"/>
            <a:ext cx="792961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Skládáme-li více sil, skládáme je postupně : složíme 2 (získáme pomocnou modrou výslednici, kterou pak složíme se sílou třetí)</a:t>
            </a:r>
          </a:p>
          <a:p>
            <a:r>
              <a:rPr lang="cs-CZ" sz="2400" dirty="0" smtClean="0"/>
              <a:t>Výslednicí všech tří sil je síla zelená)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Skládání sil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96" y="1142984"/>
            <a:ext cx="682625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71472" y="4786322"/>
            <a:ext cx="800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Jsou-li dány 4 síly (2 červené, 2 žluté), složíme každou dvojici zvlášť a pak jejich modré výslednice. </a:t>
            </a:r>
          </a:p>
          <a:p>
            <a:r>
              <a:rPr lang="cs-CZ" sz="2400" dirty="0" smtClean="0"/>
              <a:t>Konečná výslednice všech čtyř sil je zelená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Skládání sil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2"/>
          <a:srcRect l="20000" t="22521" r="65455" b="52686"/>
          <a:stretch>
            <a:fillRect/>
          </a:stretch>
        </p:blipFill>
        <p:spPr bwMode="auto">
          <a:xfrm>
            <a:off x="2285984" y="1928802"/>
            <a:ext cx="250033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85787" y="4929198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Určete výslednici dvou kolmých sil o velikostech 3 N a  5 </a:t>
            </a:r>
            <a:r>
              <a:rPr lang="cs-CZ" sz="2400" dirty="0" smtClean="0"/>
              <a:t>N a </a:t>
            </a:r>
            <a:r>
              <a:rPr lang="cs-CZ" sz="2400" dirty="0" smtClean="0"/>
              <a:t>grafický výsledek ověřte výpočtem.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Skládání sil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3"/>
          <a:srcRect l="24132" t="36363" r="40000" b="42149"/>
          <a:stretch>
            <a:fillRect/>
          </a:stretch>
        </p:blipFill>
        <p:spPr bwMode="auto">
          <a:xfrm>
            <a:off x="1714480" y="1214422"/>
            <a:ext cx="4639216" cy="308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42910" y="4429132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Určete výslednici daných sil:</a:t>
            </a:r>
          </a:p>
          <a:p>
            <a:pPr>
              <a:defRPr/>
            </a:pPr>
            <a:r>
              <a:rPr lang="cs-CZ" sz="2400" b="1" dirty="0" smtClean="0"/>
              <a:t>F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 = </a:t>
            </a:r>
            <a:r>
              <a:rPr lang="cs-CZ" sz="2400" dirty="0" smtClean="0"/>
              <a:t>3 N, </a:t>
            </a:r>
            <a:r>
              <a:rPr lang="cs-CZ" sz="2400" b="1" dirty="0" smtClean="0"/>
              <a:t>F</a:t>
            </a:r>
            <a:r>
              <a:rPr lang="cs-CZ" sz="2400" b="1" baseline="-25000" dirty="0" smtClean="0"/>
              <a:t>2 </a:t>
            </a:r>
            <a:r>
              <a:rPr lang="cs-CZ" sz="2400" b="1" dirty="0" smtClean="0"/>
              <a:t>= </a:t>
            </a:r>
            <a:r>
              <a:rPr lang="cs-CZ" sz="2400" dirty="0" smtClean="0"/>
              <a:t>5 N, </a:t>
            </a:r>
            <a:r>
              <a:rPr lang="cs-CZ" sz="2400" b="1" dirty="0" smtClean="0"/>
              <a:t>F</a:t>
            </a:r>
            <a:r>
              <a:rPr lang="cs-CZ" sz="2400" b="1" baseline="-25000" dirty="0" smtClean="0"/>
              <a:t>3 </a:t>
            </a:r>
            <a:r>
              <a:rPr lang="cs-CZ" sz="2400" b="1" dirty="0" smtClean="0"/>
              <a:t>= </a:t>
            </a:r>
            <a:r>
              <a:rPr lang="cs-CZ" sz="2400" dirty="0" smtClean="0"/>
              <a:t>4 N,</a:t>
            </a:r>
            <a:r>
              <a:rPr lang="cs-CZ" sz="2400" b="1" dirty="0" smtClean="0"/>
              <a:t> F</a:t>
            </a:r>
            <a:r>
              <a:rPr lang="cs-CZ" sz="2400" b="1" baseline="-25000" dirty="0" smtClean="0"/>
              <a:t>4</a:t>
            </a:r>
            <a:r>
              <a:rPr lang="cs-CZ" sz="2400" b="1" dirty="0" smtClean="0"/>
              <a:t> = </a:t>
            </a:r>
            <a:r>
              <a:rPr lang="cs-CZ" sz="2400" dirty="0" smtClean="0"/>
              <a:t>7 N, svírají-li první dvě síly úhel 40</a:t>
            </a:r>
            <a:r>
              <a:rPr lang="cs-CZ" sz="2400" baseline="30000" dirty="0" smtClean="0"/>
              <a:t>0  </a:t>
            </a:r>
            <a:r>
              <a:rPr lang="cs-CZ" sz="2400" dirty="0" smtClean="0"/>
              <a:t>, druhá s třetí 50</a:t>
            </a:r>
            <a:r>
              <a:rPr lang="cs-CZ" sz="2400" baseline="30000" dirty="0" smtClean="0"/>
              <a:t>0</a:t>
            </a:r>
            <a:r>
              <a:rPr lang="cs-CZ" sz="2400" dirty="0" smtClean="0"/>
              <a:t> a poslední dvě síly úhel 120</a:t>
            </a:r>
            <a:r>
              <a:rPr lang="cs-CZ" sz="2400" baseline="30000" dirty="0" smtClean="0"/>
              <a:t>0</a:t>
            </a:r>
            <a:r>
              <a:rPr lang="cs-CZ" sz="2400" dirty="0" smtClean="0"/>
              <a:t>.</a:t>
            </a:r>
            <a:r>
              <a:rPr lang="cs-CZ" sz="2400" baseline="30000" dirty="0" smtClean="0"/>
              <a:t>.</a:t>
            </a:r>
            <a:endParaRPr lang="cs-CZ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4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92D050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770</TotalTime>
  <Words>302</Words>
  <Application>Microsoft Office PowerPoint</Application>
  <PresentationFormat>Předvádění na obrazovce (4:3)</PresentationFormat>
  <Paragraphs>43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Přírodní vědy aktivně a interaktivně</vt:lpstr>
      <vt:lpstr>Skládání sil  se stejným působištěm</vt:lpstr>
      <vt:lpstr>Skládání sil </vt:lpstr>
      <vt:lpstr>Skládání sil </vt:lpstr>
      <vt:lpstr>Skládání sil </vt:lpstr>
      <vt:lpstr>Skládání sil </vt:lpstr>
      <vt:lpstr>Skládání sil</vt:lpstr>
      <vt:lpstr>Skládání sil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ELIPSA</dc:title>
  <dc:creator>Olga Filipová</dc:creator>
  <cp:lastModifiedBy>olga.f</cp:lastModifiedBy>
  <cp:revision>57</cp:revision>
  <dcterms:created xsi:type="dcterms:W3CDTF">2013-01-13T00:04:56Z</dcterms:created>
  <dcterms:modified xsi:type="dcterms:W3CDTF">2014-02-12T10:33:06Z</dcterms:modified>
</cp:coreProperties>
</file>