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74" r:id="rId4"/>
    <p:sldId id="282" r:id="rId5"/>
    <p:sldId id="276" r:id="rId6"/>
    <p:sldId id="283" r:id="rId7"/>
    <p:sldId id="277" r:id="rId8"/>
    <p:sldId id="278" r:id="rId9"/>
    <p:sldId id="284" r:id="rId10"/>
    <p:sldId id="279" r:id="rId11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087785"/>
              </p:ext>
            </p:extLst>
          </p:nvPr>
        </p:nvGraphicFramePr>
        <p:xfrm>
          <a:off x="1436942" y="2780928"/>
          <a:ext cx="6302808" cy="292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Kinematika - přehled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itchFamily="34" charset="0"/>
                          <a:cs typeface="Calibri" pitchFamily="34" charset="0"/>
                        </a:rPr>
                        <a:t>FIL_FYZ_57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Fyzika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Olga Filipová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Přehled rovnoměrného a rovnoměrně zrychlených pohybů včetně grafů </a:t>
                      </a:r>
                      <a:r>
                        <a:rPr lang="cs-CZ" sz="1400" smtClean="0">
                          <a:latin typeface="Calibri" pitchFamily="34" charset="0"/>
                          <a:cs typeface="Calibri" pitchFamily="34" charset="0"/>
                        </a:rPr>
                        <a:t>závislosti rychlosti na čase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Kinematika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b="1" dirty="0" smtClean="0"/>
                  <a:t>Volný pád </a:t>
                </a:r>
              </a:p>
              <a:p>
                <a:pPr marL="0" indent="0" algn="ctr">
                  <a:buNone/>
                </a:pPr>
                <a:r>
                  <a:rPr lang="cs-CZ" sz="2000" dirty="0" smtClean="0"/>
                  <a:t>(zvláštní případ rovnoměrně zrychleného pohybu)</a:t>
                </a:r>
              </a:p>
              <a:p>
                <a:r>
                  <a:rPr lang="cs-CZ" dirty="0" smtClean="0"/>
                  <a:t>Trajektorie </a:t>
                </a:r>
                <a:r>
                  <a:rPr lang="cs-CZ" dirty="0"/>
                  <a:t>– přímka</a:t>
                </a:r>
              </a:p>
              <a:p>
                <a:endParaRPr lang="cs-CZ" dirty="0"/>
              </a:p>
              <a:p>
                <a:r>
                  <a:rPr lang="cs-CZ" dirty="0"/>
                  <a:t>Zrychlení –  konstantní		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𝐠</m:t>
                    </m:r>
                    <m:r>
                      <a:rPr lang="cs-CZ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𝟗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𝟖𝟏</m:t>
                    </m:r>
                  </m:oMath>
                </a14:m>
                <a:r>
                  <a:rPr lang="cs-CZ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b="1" dirty="0" smtClean="0"/>
                  <a:t> 	</a:t>
                </a:r>
                <a:r>
                  <a:rPr lang="cs-CZ" sz="2000" b="1" dirty="0" smtClean="0"/>
                  <a:t>	</a:t>
                </a:r>
                <a:r>
                  <a:rPr lang="cs-CZ" sz="2000" dirty="0" smtClean="0"/>
                  <a:t>(g - tíhové zrychlení)</a:t>
                </a:r>
                <a:endParaRPr lang="cs-CZ" sz="2000" dirty="0"/>
              </a:p>
              <a:p>
                <a:endParaRPr lang="cs-CZ" dirty="0" smtClean="0"/>
              </a:p>
              <a:p>
                <a:r>
                  <a:rPr lang="cs-CZ" dirty="0"/>
                  <a:t>Rychlost –	</a:t>
                </a:r>
                <a:r>
                  <a:rPr lang="cs-CZ" sz="1800" dirty="0"/>
                  <a:t>se rovnoměrně zvyšuje	</a:t>
                </a:r>
                <a:r>
                  <a:rPr lang="cs-CZ" b="1" dirty="0"/>
                  <a:t>v = </a:t>
                </a:r>
                <a:r>
                  <a:rPr lang="cs-CZ" b="1" dirty="0" smtClean="0"/>
                  <a:t>gt</a:t>
                </a:r>
                <a:endParaRPr lang="cs-CZ" b="1" dirty="0"/>
              </a:p>
              <a:p>
                <a:endParaRPr lang="cs-CZ" sz="1800" dirty="0"/>
              </a:p>
              <a:p>
                <a:r>
                  <a:rPr lang="cs-CZ" dirty="0"/>
                  <a:t>Dráha				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cs-CZ" b="1" i="0" smtClean="0"/>
                      <m:t>g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/>
              </a:p>
              <a:p>
                <a:pPr algn="ctr"/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43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dirty="0" smtClean="0"/>
              <a:t>Kinematika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Kinematika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Kinematika je část mechaniky, která pohyb popisuje, ale nezabývá se jeho příčinami</a:t>
            </a:r>
          </a:p>
          <a:p>
            <a:pPr marL="0" indent="0" algn="ctr">
              <a:buNone/>
            </a:pPr>
            <a:endParaRPr lang="cs-CZ" b="1" dirty="0" smtClean="0"/>
          </a:p>
          <a:p>
            <a:pPr algn="ctr"/>
            <a:r>
              <a:rPr lang="cs-CZ" dirty="0"/>
              <a:t>P</a:t>
            </a:r>
            <a:r>
              <a:rPr lang="cs-CZ" dirty="0" smtClean="0"/>
              <a:t>římočarý x křivočarý</a:t>
            </a:r>
          </a:p>
          <a:p>
            <a:pPr algn="ctr"/>
            <a:r>
              <a:rPr lang="cs-CZ" dirty="0" smtClean="0"/>
              <a:t>Rovnoměrný x nerovnoměrný</a:t>
            </a:r>
          </a:p>
          <a:p>
            <a:pPr algn="ctr"/>
            <a:r>
              <a:rPr lang="cs-CZ" dirty="0" smtClean="0"/>
              <a:t>Určení zrychlení</a:t>
            </a:r>
          </a:p>
          <a:p>
            <a:pPr algn="ctr"/>
            <a:r>
              <a:rPr lang="cs-CZ" dirty="0" smtClean="0"/>
              <a:t>Určení okamžité či průměrné rychlosti</a:t>
            </a:r>
          </a:p>
          <a:p>
            <a:pPr algn="ctr"/>
            <a:r>
              <a:rPr lang="cs-CZ" dirty="0" smtClean="0"/>
              <a:t>Určení dráhy, případně trajektorie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0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Kinematika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b="1" dirty="0" smtClean="0"/>
                  <a:t>Základní pojmy</a:t>
                </a:r>
              </a:p>
              <a:p>
                <a:r>
                  <a:rPr lang="cs-CZ" dirty="0" smtClean="0"/>
                  <a:t>Trajektorie – </a:t>
                </a:r>
                <a:r>
                  <a:rPr lang="cs-CZ" sz="2000" dirty="0" smtClean="0"/>
                  <a:t>křivka, po které se hmotný bod 			pohybuje</a:t>
                </a:r>
              </a:p>
              <a:p>
                <a:r>
                  <a:rPr lang="cs-CZ" dirty="0" smtClean="0"/>
                  <a:t>Dráha </a:t>
                </a:r>
                <a:r>
                  <a:rPr lang="cs-CZ" b="1" dirty="0" smtClean="0"/>
                  <a:t>s</a:t>
                </a:r>
                <a:r>
                  <a:rPr lang="cs-CZ" dirty="0" smtClean="0"/>
                  <a:t> – </a:t>
                </a:r>
                <a:r>
                  <a:rPr lang="cs-CZ" sz="2000" dirty="0" smtClean="0"/>
                  <a:t>délka trajektorie</a:t>
                </a:r>
              </a:p>
              <a:p>
                <a:r>
                  <a:rPr lang="cs-CZ" dirty="0" smtClean="0"/>
                  <a:t>Průměrná rychlost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1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>
                            <a:latin typeface="Cambria Math"/>
                          </a:rPr>
                          <m:t>𝒗</m:t>
                        </m:r>
                      </m:e>
                    </m:acc>
                    <m:r>
                      <a:rPr lang="cs-CZ" b="1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cs-CZ" b="1" dirty="0" smtClean="0"/>
                  <a:t> - </a:t>
                </a:r>
                <a:r>
                  <a:rPr lang="cs-CZ" sz="2000" dirty="0" smtClean="0"/>
                  <a:t>rychlost vypočítaná 		(celková dráha dělená celkovým časem)</a:t>
                </a:r>
                <a:endParaRPr lang="cs-CZ" sz="2000" dirty="0"/>
              </a:p>
              <a:p>
                <a:r>
                  <a:rPr lang="cs-CZ" dirty="0" smtClean="0"/>
                  <a:t>Okamžitá rychlost </a:t>
                </a:r>
                <a:r>
                  <a:rPr lang="cs-CZ" b="1" dirty="0" smtClean="0"/>
                  <a:t>v - </a:t>
                </a:r>
                <a:r>
                  <a:rPr lang="cs-CZ" sz="2000" dirty="0" smtClean="0"/>
                  <a:t>rychlost v daném okamžiku</a:t>
                </a:r>
              </a:p>
              <a:p>
                <a:r>
                  <a:rPr lang="cs-CZ" dirty="0" smtClean="0"/>
                  <a:t>Zrychlení </a:t>
                </a:r>
                <a:r>
                  <a:rPr lang="cs-CZ" b="1" dirty="0" smtClean="0"/>
                  <a:t>a – </a:t>
                </a:r>
                <a:r>
                  <a:rPr lang="cs-CZ" sz="2000" dirty="0" smtClean="0"/>
                  <a:t>změna rychlosti za jednotku času</a:t>
                </a:r>
              </a:p>
              <a:p>
                <a:endParaRPr lang="cs-CZ" sz="2000" dirty="0"/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r>
                  <a:rPr lang="cs-CZ" sz="2000" dirty="0"/>
                  <a:t> = m</a:t>
                </a:r>
                <a:r>
                  <a:rPr lang="cs-CZ" sz="2000" dirty="0" smtClean="0"/>
                  <a:t>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/>
                          </a:rPr>
                          <m:t>𝑣</m:t>
                        </m:r>
                      </m:e>
                    </m:d>
                  </m:oMath>
                </a14:m>
                <a:r>
                  <a:rPr lang="cs-CZ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sz="2000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cs-CZ" sz="2000" dirty="0" smtClean="0"/>
                  <a:t>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r>
                  <a:rPr lang="cs-CZ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cs-CZ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cs-CZ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000" i="1"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cs-CZ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61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Kinematika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Pohyb rovnoměrný přímočarý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 smtClean="0"/>
              <a:t>Trajektorie – přímka</a:t>
            </a:r>
          </a:p>
          <a:p>
            <a:endParaRPr lang="cs-CZ" dirty="0" smtClean="0"/>
          </a:p>
          <a:p>
            <a:r>
              <a:rPr lang="cs-CZ" dirty="0" smtClean="0"/>
              <a:t>Zrychlení – nulové	</a:t>
            </a:r>
            <a:r>
              <a:rPr lang="cs-CZ" b="1" dirty="0" smtClean="0"/>
              <a:t>a = 0</a:t>
            </a:r>
            <a:r>
              <a:rPr lang="cs-CZ" dirty="0" smtClean="0"/>
              <a:t>	</a:t>
            </a:r>
            <a:r>
              <a:rPr lang="cs-CZ" sz="1600" dirty="0" smtClean="0"/>
              <a:t>(protože se rychlost nemění)</a:t>
            </a:r>
          </a:p>
          <a:p>
            <a:endParaRPr lang="cs-CZ" sz="1600" dirty="0" smtClean="0"/>
          </a:p>
          <a:p>
            <a:r>
              <a:rPr lang="cs-CZ" dirty="0" smtClean="0"/>
              <a:t>Rychlost – se nemění	</a:t>
            </a:r>
            <a:r>
              <a:rPr lang="cs-CZ" b="1" dirty="0" smtClean="0"/>
              <a:t>v = konst.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Dráha 			</a:t>
            </a:r>
            <a:r>
              <a:rPr lang="cs-CZ" b="1" dirty="0" smtClean="0"/>
              <a:t>s = vt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92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Kinematika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cs-CZ" dirty="0" smtClean="0"/>
                  <a:t>Graf závislosti rychlosti v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 </a:t>
                </a:r>
                <a:r>
                  <a:rPr lang="cs-CZ" dirty="0"/>
                  <a:t>na čase v </a:t>
                </a:r>
                <a:r>
                  <a:rPr lang="cs-CZ" b="1" dirty="0" smtClean="0"/>
                  <a:t>s</a:t>
                </a:r>
              </a:p>
              <a:p>
                <a:pPr marL="0" indent="0">
                  <a:buNone/>
                </a:pPr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 rotWithShape="1">
          <a:blip r:embed="rId3"/>
          <a:srcRect l="16720" t="12083" r="39062" b="39728"/>
          <a:stretch/>
        </p:blipFill>
        <p:spPr bwMode="auto">
          <a:xfrm>
            <a:off x="2555776" y="2492896"/>
            <a:ext cx="3119874" cy="25060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351413" y="5517232"/>
            <a:ext cx="2196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Pohyb rovnoměrný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08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Kinematika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cs-CZ" b="1" dirty="0"/>
                  <a:t>Pohyb </a:t>
                </a:r>
                <a:r>
                  <a:rPr lang="cs-CZ" b="1" dirty="0" smtClean="0"/>
                  <a:t>rovnoměrně zrychlený</a:t>
                </a:r>
                <a:endParaRPr lang="cs-CZ" b="1" dirty="0"/>
              </a:p>
              <a:p>
                <a:pPr marL="0" indent="0" algn="ctr">
                  <a:buNone/>
                </a:pPr>
                <a:endParaRPr lang="cs-CZ" b="1" dirty="0"/>
              </a:p>
              <a:p>
                <a:r>
                  <a:rPr lang="cs-CZ" dirty="0" smtClean="0"/>
                  <a:t>Trajektorie </a:t>
                </a:r>
                <a:r>
                  <a:rPr lang="cs-CZ" dirty="0"/>
                  <a:t>– </a:t>
                </a:r>
                <a:r>
                  <a:rPr lang="cs-CZ" dirty="0" smtClean="0"/>
                  <a:t>přímka</a:t>
                </a:r>
              </a:p>
              <a:p>
                <a:endParaRPr lang="cs-CZ" dirty="0"/>
              </a:p>
              <a:p>
                <a:r>
                  <a:rPr lang="cs-CZ" dirty="0"/>
                  <a:t>Zrychlení </a:t>
                </a:r>
                <a:r>
                  <a:rPr lang="cs-CZ" dirty="0" smtClean="0"/>
                  <a:t>– </a:t>
                </a:r>
                <a:r>
                  <a:rPr lang="cs-CZ" dirty="0"/>
                  <a:t> </a:t>
                </a:r>
                <a:r>
                  <a:rPr lang="cs-CZ" dirty="0" smtClean="0"/>
                  <a:t>konstantní	</a:t>
                </a:r>
                <a:r>
                  <a:rPr lang="cs-CZ" dirty="0"/>
                  <a:t>	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1" i="0">
                        <a:latin typeface="Cambria Math" panose="02040503050406030204" pitchFamily="18" charset="0"/>
                      </a:rPr>
                      <m:t>𝐚</m:t>
                    </m:r>
                    <m:r>
                      <a:rPr lang="cs-CZ" b="1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>
                            <a:latin typeface="Cambria Math" panose="02040503050406030204" pitchFamily="18" charset="0"/>
                          </a:rPr>
                          <m:t>𝐯</m:t>
                        </m:r>
                        <m:r>
                          <a:rPr lang="cs-CZ" b="1" i="0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cs-CZ" b="1" i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cs-CZ" b="1" i="0">
                            <a:latin typeface="Cambria Math" panose="02040503050406030204" pitchFamily="18" charset="0"/>
                          </a:rPr>
                          <m:t>𝐭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endParaRPr lang="cs-CZ" b="1" dirty="0"/>
              </a:p>
              <a:p>
                <a:r>
                  <a:rPr lang="cs-CZ" dirty="0" smtClean="0"/>
                  <a:t>Rychlost –</a:t>
                </a:r>
                <a:r>
                  <a:rPr lang="cs-CZ" dirty="0"/>
                  <a:t>	</a:t>
                </a:r>
                <a:r>
                  <a:rPr lang="cs-CZ" sz="1800" dirty="0" smtClean="0"/>
                  <a:t>se rovnoměrně zvyšuje	</a:t>
                </a:r>
                <a:r>
                  <a:rPr lang="cs-CZ" b="1" dirty="0"/>
                  <a:t>v = v</a:t>
                </a:r>
                <a:r>
                  <a:rPr lang="cs-CZ" b="1" baseline="-25000" dirty="0"/>
                  <a:t>0</a:t>
                </a:r>
                <a:r>
                  <a:rPr lang="cs-CZ" b="1" dirty="0"/>
                  <a:t> + at</a:t>
                </a:r>
              </a:p>
              <a:p>
                <a:endParaRPr lang="cs-CZ" sz="1800" dirty="0"/>
              </a:p>
              <a:p>
                <a:r>
                  <a:rPr lang="cs-CZ" dirty="0" smtClean="0"/>
                  <a:t>Dráha				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cs-CZ" b="1"/>
                      <m:t>a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3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Kinematika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b="1" dirty="0" smtClean="0"/>
                  <a:t>Pohyb rovnoměrně zpomalený</a:t>
                </a:r>
                <a:endParaRPr lang="cs-CZ" b="1" dirty="0"/>
              </a:p>
              <a:p>
                <a:pPr marL="0" indent="0" algn="ctr">
                  <a:buNone/>
                </a:pPr>
                <a:endParaRPr lang="cs-CZ" b="1" dirty="0"/>
              </a:p>
              <a:p>
                <a:r>
                  <a:rPr lang="cs-CZ" dirty="0" smtClean="0"/>
                  <a:t>Trajektorie – přímka</a:t>
                </a:r>
              </a:p>
              <a:p>
                <a:endParaRPr lang="cs-CZ" dirty="0"/>
              </a:p>
              <a:p>
                <a:r>
                  <a:rPr lang="cs-CZ" dirty="0"/>
                  <a:t>Zrychlení –  konstantní		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>
                        <a:latin typeface="Cambria Math" panose="02040503050406030204" pitchFamily="18" charset="0"/>
                      </a:rPr>
                      <m:t>𝐚</m:t>
                    </m:r>
                    <m:r>
                      <a:rPr lang="cs-CZ" b="1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𝒗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𝒕</m:t>
                            </m:r>
                          </m:den>
                        </m:f>
                      </m:e>
                    </m:d>
                    <m:r>
                      <a:rPr lang="cs-CZ" b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  <a:p>
                <a:r>
                  <a:rPr lang="cs-CZ" dirty="0" smtClean="0"/>
                  <a:t>Rychlost </a:t>
                </a:r>
                <a:r>
                  <a:rPr lang="cs-CZ" dirty="0"/>
                  <a:t>–	</a:t>
                </a:r>
                <a:r>
                  <a:rPr lang="cs-CZ" sz="1800" dirty="0"/>
                  <a:t>se rovnoměrně </a:t>
                </a:r>
                <a:r>
                  <a:rPr lang="cs-CZ" sz="1800" dirty="0" smtClean="0"/>
                  <a:t>zmenšuje</a:t>
                </a:r>
                <a:r>
                  <a:rPr lang="cs-CZ" sz="1800" dirty="0"/>
                  <a:t>	</a:t>
                </a:r>
                <a:r>
                  <a:rPr lang="cs-CZ" b="1" dirty="0"/>
                  <a:t>v = v</a:t>
                </a:r>
                <a:r>
                  <a:rPr lang="cs-CZ" b="1" baseline="-25000" dirty="0"/>
                  <a:t>0</a:t>
                </a:r>
                <a:r>
                  <a:rPr lang="cs-CZ" b="1" dirty="0"/>
                  <a:t> </a:t>
                </a:r>
                <a:r>
                  <a:rPr lang="cs-CZ" b="1" dirty="0" smtClean="0"/>
                  <a:t>- </a:t>
                </a:r>
                <a:r>
                  <a:rPr lang="cs-CZ" b="1" dirty="0"/>
                  <a:t>at</a:t>
                </a:r>
              </a:p>
              <a:p>
                <a:endParaRPr lang="cs-CZ" sz="1800" dirty="0"/>
              </a:p>
              <a:p>
                <a:r>
                  <a:rPr lang="cs-CZ" dirty="0"/>
                  <a:t>Dráha				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cs-CZ" b="1"/>
                      <m:t>a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8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/>
              <a:t>Kinematika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cs-CZ" dirty="0"/>
                  <a:t>Graf závislosti rychlosti v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  <a:r>
                  <a:rPr lang="cs-CZ" dirty="0"/>
                  <a:t>na čase v </a:t>
                </a:r>
                <a:r>
                  <a:rPr lang="cs-CZ" b="1" dirty="0" smtClean="0"/>
                  <a:t>s</a:t>
                </a:r>
              </a:p>
              <a:p>
                <a:pPr marL="0" indent="0" algn="ctr">
                  <a:buNone/>
                </a:pPr>
                <a:endParaRPr lang="cs-CZ" b="1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 rotWithShape="1">
          <a:blip r:embed="rId3"/>
          <a:srcRect l="16857" t="12431" r="36576" b="40589"/>
          <a:stretch/>
        </p:blipFill>
        <p:spPr bwMode="auto">
          <a:xfrm>
            <a:off x="899592" y="2564904"/>
            <a:ext cx="3255129" cy="2736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44008" y="2552506"/>
            <a:ext cx="33843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Pohyb rovnoměrně zrychlený s počáteční rychlostí 0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Pohyb rovnoměrně zrychlený s počáteční </a:t>
            </a:r>
            <a:r>
              <a:rPr lang="cs-CZ" dirty="0" smtClean="0">
                <a:solidFill>
                  <a:srgbClr val="0070C0"/>
                </a:solidFill>
              </a:rPr>
              <a:t>rychlostí </a:t>
            </a:r>
            <a:r>
              <a:rPr lang="cs-CZ" b="1" dirty="0" smtClean="0">
                <a:solidFill>
                  <a:srgbClr val="0070C0"/>
                </a:solidFill>
              </a:rPr>
              <a:t>v</a:t>
            </a:r>
            <a:r>
              <a:rPr lang="cs-CZ" b="1" baseline="-25000" dirty="0" smtClean="0">
                <a:solidFill>
                  <a:srgbClr val="0070C0"/>
                </a:solidFill>
              </a:rPr>
              <a:t>0</a:t>
            </a:r>
          </a:p>
          <a:p>
            <a:endParaRPr lang="cs-CZ" b="1" baseline="-25000" dirty="0" smtClean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Pohyb rovnoměrně </a:t>
            </a:r>
            <a:r>
              <a:rPr lang="cs-CZ" dirty="0" smtClean="0">
                <a:solidFill>
                  <a:srgbClr val="00B050"/>
                </a:solidFill>
              </a:rPr>
              <a:t>zpomalený </a:t>
            </a:r>
            <a:r>
              <a:rPr lang="cs-CZ" dirty="0">
                <a:solidFill>
                  <a:srgbClr val="00B050"/>
                </a:solidFill>
              </a:rPr>
              <a:t>s počáteční rychlostí </a:t>
            </a:r>
            <a:r>
              <a:rPr lang="cs-CZ" b="1" dirty="0">
                <a:solidFill>
                  <a:srgbClr val="00B050"/>
                </a:solidFill>
              </a:rPr>
              <a:t>v</a:t>
            </a:r>
            <a:r>
              <a:rPr lang="cs-CZ" b="1" baseline="-25000" dirty="0">
                <a:solidFill>
                  <a:srgbClr val="00B050"/>
                </a:solidFill>
              </a:rPr>
              <a:t>0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76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197</Words>
  <Application>Microsoft Office PowerPoint</Application>
  <PresentationFormat>Předvádění na obrazovce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Prezentace aplikace PowerPoint</vt:lpstr>
      <vt:lpstr>Kinematika</vt:lpstr>
      <vt:lpstr>Kinematika</vt:lpstr>
      <vt:lpstr>Kinematika</vt:lpstr>
      <vt:lpstr>Kinematika</vt:lpstr>
      <vt:lpstr>Kinematika</vt:lpstr>
      <vt:lpstr>Kinematika</vt:lpstr>
      <vt:lpstr>Kinematika</vt:lpstr>
      <vt:lpstr>Kinematika</vt:lpstr>
      <vt:lpstr>Kinematika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Filipová Olga</cp:lastModifiedBy>
  <cp:revision>80</cp:revision>
  <cp:lastPrinted>2014-09-17T10:14:54Z</cp:lastPrinted>
  <dcterms:created xsi:type="dcterms:W3CDTF">2013-01-12T20:26:49Z</dcterms:created>
  <dcterms:modified xsi:type="dcterms:W3CDTF">2014-09-29T07:08:23Z</dcterms:modified>
</cp:coreProperties>
</file>