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2" r:id="rId2"/>
    <p:sldId id="270" r:id="rId3"/>
    <p:sldId id="305" r:id="rId4"/>
    <p:sldId id="293" r:id="rId5"/>
    <p:sldId id="306" r:id="rId6"/>
    <p:sldId id="296" r:id="rId7"/>
    <p:sldId id="307" r:id="rId8"/>
    <p:sldId id="308" r:id="rId9"/>
    <p:sldId id="27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6101D-47D6-45AF-9A4F-B6E4441B32D1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E0410-47A6-457D-858F-61D7297CC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8411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8BC21D-4F80-432E-93CF-BDE39713F803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8BC21D-4F80-432E-93CF-BDE39713F803}" type="slidenum">
              <a:rPr lang="cs-CZ" altLang="cs-CZ" smtClean="0"/>
              <a:pPr eaLnBrk="1" hangingPunct="1"/>
              <a:t>5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8BC21D-4F80-432E-93CF-BDE39713F803}" type="slidenum">
              <a:rPr lang="cs-CZ" altLang="cs-CZ" smtClean="0"/>
              <a:pPr eaLnBrk="1" hangingPunct="1"/>
              <a:t>7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8BC21D-4F80-432E-93CF-BDE39713F803}" type="slidenum">
              <a:rPr lang="cs-CZ" altLang="cs-CZ" smtClean="0"/>
              <a:pPr eaLnBrk="1" hangingPunct="1"/>
              <a:t>8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69575D-94F4-44DD-8674-0B934BB3BB24}" type="datetimeFigureOut">
              <a:rPr lang="cs-CZ" smtClean="0"/>
              <a:pPr/>
              <a:t>9.10.2014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Homo_habilis_-_forensic_facial_reconstruction.png" TargetMode="External"/><Relationship Id="rId2" Type="http://schemas.openxmlformats.org/officeDocument/2006/relationships/hyperlink" Target="http://cs.wikipedia.org/wiki/Soubor:A.afarensis.jp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1371600" y="1714488"/>
            <a:ext cx="6400800" cy="39243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None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None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endParaRPr lang="cs-CZ" sz="1200" dirty="0" smtClean="0"/>
          </a:p>
          <a:p>
            <a:endParaRPr lang="cs-CZ" sz="1400" dirty="0"/>
          </a:p>
        </p:txBody>
      </p:sp>
      <p:pic>
        <p:nvPicPr>
          <p:cNvPr id="3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Nadpis 4"/>
          <p:cNvSpPr txBox="1">
            <a:spLocks/>
          </p:cNvSpPr>
          <p:nvPr/>
        </p:nvSpPr>
        <p:spPr>
          <a:xfrm>
            <a:off x="714348" y="1214422"/>
            <a:ext cx="7772400" cy="5000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600" b="1" dirty="0" smtClean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3647158"/>
              </p:ext>
            </p:extLst>
          </p:nvPr>
        </p:nvGraphicFramePr>
        <p:xfrm>
          <a:off x="1436942" y="2780928"/>
          <a:ext cx="6421206" cy="3353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632"/>
                <a:gridCol w="4536574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Test – Vznik a vývoj člověka 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GOJ_BIO_22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Biologie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Mgr. Jaroslav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Goj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Vývojoví předchůdci člověka,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Hominidae</a:t>
                      </a:r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Australopithecus</a:t>
                      </a:r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, Homo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Habilis</a:t>
                      </a:r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, Homo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Erectus</a:t>
                      </a:r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, Homo Sapiens, Homo </a:t>
                      </a:r>
                      <a:r>
                        <a:rPr lang="cs-CZ" sz="1400" dirty="0" err="1" smtClean="0">
                          <a:latin typeface="Calibri" pitchFamily="34" charset="0"/>
                          <a:cs typeface="Calibri" pitchFamily="34" charset="0"/>
                        </a:rPr>
                        <a:t>Ludens</a:t>
                      </a:r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87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1259632" y="1412776"/>
            <a:ext cx="7672414" cy="3286148"/>
          </a:xfrm>
        </p:spPr>
        <p:txBody>
          <a:bodyPr>
            <a:noAutofit/>
          </a:bodyPr>
          <a:lstStyle/>
          <a:p>
            <a:pPr algn="ctr"/>
            <a:r>
              <a:rPr lang="cs-CZ" sz="6600" b="1" dirty="0" smtClean="0"/>
              <a:t>TEST</a:t>
            </a:r>
            <a:r>
              <a:rPr lang="cs-CZ" sz="6600" b="1" dirty="0" smtClean="0"/>
              <a:t/>
            </a:r>
            <a:br>
              <a:rPr lang="cs-CZ" sz="6600" b="1" dirty="0" smtClean="0"/>
            </a:br>
            <a:r>
              <a:rPr lang="cs-CZ" sz="6600" b="1" dirty="0" smtClean="0">
                <a:solidFill>
                  <a:schemeClr val="tx1"/>
                </a:solidFill>
              </a:rPr>
              <a:t>VZNIK A VÝVOJ ČLOVĚKA</a:t>
            </a:r>
            <a:endParaRPr lang="cs-CZ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2"/>
          <p:cNvSpPr txBox="1">
            <a:spLocks noChangeArrowheads="1"/>
          </p:cNvSpPr>
          <p:nvPr/>
        </p:nvSpPr>
        <p:spPr bwMode="auto">
          <a:xfrm>
            <a:off x="379413" y="620688"/>
            <a:ext cx="8224837" cy="590931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defRPr/>
            </a:pPr>
            <a:r>
              <a:rPr lang="cs-CZ" dirty="0" smtClean="0"/>
              <a:t>1. Které teorie vzniku člověka znáš?</a:t>
            </a:r>
          </a:p>
          <a:p>
            <a:pPr marL="342900" indent="-342900">
              <a:defRPr/>
            </a:pPr>
            <a:r>
              <a:rPr lang="cs-CZ" dirty="0" smtClean="0"/>
              <a:t>	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r>
              <a:rPr lang="cs-CZ" dirty="0" smtClean="0"/>
              <a:t>2. Jak se cizím slovem nazývá vznik člověka?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r>
              <a:rPr lang="cs-CZ" dirty="0" smtClean="0"/>
              <a:t>3. Z jakého živočišného druhu se podle Darwina vyvinul člověk?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r>
              <a:rPr lang="cs-CZ" dirty="0" smtClean="0"/>
              <a:t>4. Jak se nazývají „</a:t>
            </a:r>
            <a:r>
              <a:rPr lang="cs-CZ" i="1" dirty="0" smtClean="0"/>
              <a:t>mezičlánky“</a:t>
            </a:r>
            <a:r>
              <a:rPr lang="cs-CZ" dirty="0" smtClean="0"/>
              <a:t> mezi člověkem a výše uvedeným živočišným druhem?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r>
              <a:rPr lang="cs-CZ" dirty="0" smtClean="0"/>
              <a:t>5. Uveď alespoň dva z těchto „</a:t>
            </a:r>
            <a:r>
              <a:rPr lang="cs-CZ" i="1" dirty="0" smtClean="0"/>
              <a:t>mezičlánků</a:t>
            </a:r>
            <a:r>
              <a:rPr lang="cs-CZ" dirty="0" smtClean="0"/>
              <a:t>“. Viz obrázek 1.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79824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3"/>
          <p:cNvSpPr txBox="1">
            <a:spLocks noChangeArrowheads="1"/>
          </p:cNvSpPr>
          <p:nvPr/>
        </p:nvSpPr>
        <p:spPr bwMode="auto">
          <a:xfrm>
            <a:off x="1214414" y="214290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1.</a:t>
            </a:r>
            <a:endParaRPr lang="cs-CZ" dirty="0"/>
          </a:p>
        </p:txBody>
      </p:sp>
      <p:pic>
        <p:nvPicPr>
          <p:cNvPr id="2050" name="Picture 2" descr="Soubor:A.afarens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214289"/>
            <a:ext cx="3143272" cy="6404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2"/>
          <p:cNvSpPr txBox="1">
            <a:spLocks noChangeArrowheads="1"/>
          </p:cNvSpPr>
          <p:nvPr/>
        </p:nvSpPr>
        <p:spPr bwMode="auto">
          <a:xfrm>
            <a:off x="379413" y="620688"/>
            <a:ext cx="8224837" cy="6186309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defRPr/>
            </a:pPr>
            <a:r>
              <a:rPr lang="cs-CZ" dirty="0"/>
              <a:t>6</a:t>
            </a:r>
            <a:r>
              <a:rPr lang="cs-CZ" dirty="0" smtClean="0"/>
              <a:t>. Napiš všechny </a:t>
            </a:r>
            <a:r>
              <a:rPr lang="cs-CZ" dirty="0"/>
              <a:t>d</a:t>
            </a:r>
            <a:r>
              <a:rPr lang="cs-CZ" dirty="0" smtClean="0"/>
              <a:t>ruhy „</a:t>
            </a:r>
            <a:r>
              <a:rPr lang="cs-CZ" i="1" dirty="0" smtClean="0"/>
              <a:t>HOMO“</a:t>
            </a:r>
            <a:r>
              <a:rPr lang="cs-CZ" dirty="0"/>
              <a:t>.</a:t>
            </a:r>
            <a:endParaRPr lang="cs-CZ" dirty="0" smtClean="0"/>
          </a:p>
          <a:p>
            <a:pPr marL="342900" indent="-342900">
              <a:defRPr/>
            </a:pPr>
            <a:r>
              <a:rPr lang="cs-CZ" dirty="0" smtClean="0"/>
              <a:t>	</a:t>
            </a:r>
          </a:p>
          <a:p>
            <a:pPr marL="342900" indent="-342900">
              <a:defRPr/>
            </a:pPr>
            <a:r>
              <a:rPr lang="cs-CZ" dirty="0" smtClean="0"/>
              <a:t>-</a:t>
            </a:r>
          </a:p>
          <a:p>
            <a:pPr marL="342900" indent="-342900">
              <a:defRPr/>
            </a:pPr>
            <a:r>
              <a:rPr lang="cs-CZ" dirty="0" smtClean="0"/>
              <a:t>-</a:t>
            </a:r>
          </a:p>
          <a:p>
            <a:pPr marL="342900" indent="-342900">
              <a:defRPr/>
            </a:pPr>
            <a:r>
              <a:rPr lang="cs-CZ" dirty="0" smtClean="0"/>
              <a:t>-</a:t>
            </a:r>
          </a:p>
          <a:p>
            <a:pPr marL="342900" indent="-342900">
              <a:defRPr/>
            </a:pPr>
            <a:r>
              <a:rPr lang="cs-CZ" dirty="0" smtClean="0"/>
              <a:t>-</a:t>
            </a:r>
          </a:p>
          <a:p>
            <a:pPr marL="342900" indent="-342900">
              <a:defRPr/>
            </a:pPr>
            <a:r>
              <a:rPr lang="cs-CZ" dirty="0" smtClean="0"/>
              <a:t>-</a:t>
            </a:r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r>
              <a:rPr lang="cs-CZ" dirty="0"/>
              <a:t>7</a:t>
            </a:r>
            <a:r>
              <a:rPr lang="cs-CZ" dirty="0" smtClean="0"/>
              <a:t>. Napiš alespoň 5 rozdílů, kterými se lišil </a:t>
            </a:r>
            <a:r>
              <a:rPr lang="cs-CZ" dirty="0" smtClean="0"/>
              <a:t>pračlověk </a:t>
            </a:r>
            <a:r>
              <a:rPr lang="cs-CZ" dirty="0" smtClean="0"/>
              <a:t>od dnešního člověka.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r>
              <a:rPr lang="cs-CZ" dirty="0" smtClean="0"/>
              <a:t>-</a:t>
            </a:r>
          </a:p>
          <a:p>
            <a:pPr marL="342900" indent="-342900">
              <a:defRPr/>
            </a:pPr>
            <a:r>
              <a:rPr lang="cs-CZ" dirty="0" smtClean="0"/>
              <a:t>-</a:t>
            </a:r>
          </a:p>
          <a:p>
            <a:pPr marL="342900" indent="-342900">
              <a:defRPr/>
            </a:pPr>
            <a:r>
              <a:rPr lang="cs-CZ" dirty="0" smtClean="0"/>
              <a:t>-</a:t>
            </a:r>
          </a:p>
          <a:p>
            <a:pPr marL="342900" indent="-342900">
              <a:defRPr/>
            </a:pPr>
            <a:r>
              <a:rPr lang="cs-CZ" dirty="0" smtClean="0"/>
              <a:t>-</a:t>
            </a:r>
          </a:p>
          <a:p>
            <a:pPr marL="342900" indent="-342900">
              <a:defRPr/>
            </a:pPr>
            <a:r>
              <a:rPr lang="cs-CZ" dirty="0" smtClean="0"/>
              <a:t>-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58158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3"/>
          <p:cNvSpPr txBox="1">
            <a:spLocks noChangeArrowheads="1"/>
          </p:cNvSpPr>
          <p:nvPr/>
        </p:nvSpPr>
        <p:spPr bwMode="auto">
          <a:xfrm>
            <a:off x="1142976" y="5834834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Obr. </a:t>
            </a:r>
            <a:r>
              <a:rPr lang="cs-CZ" dirty="0" smtClean="0"/>
              <a:t>2.</a:t>
            </a:r>
            <a:endParaRPr lang="cs-CZ" dirty="0"/>
          </a:p>
        </p:txBody>
      </p:sp>
      <p:pic>
        <p:nvPicPr>
          <p:cNvPr id="21506" name="Picture 2" descr="File:Homo habilis - forensic facial reconstruc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418324"/>
            <a:ext cx="4045232" cy="4796718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582456" y="404664"/>
            <a:ext cx="7589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8. Který z vývojových druhů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homo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 na obrázku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2"/>
          <p:cNvSpPr txBox="1">
            <a:spLocks noChangeArrowheads="1"/>
          </p:cNvSpPr>
          <p:nvPr/>
        </p:nvSpPr>
        <p:spPr bwMode="auto">
          <a:xfrm>
            <a:off x="379413" y="620688"/>
            <a:ext cx="8224837" cy="563231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defRPr/>
            </a:pPr>
            <a:r>
              <a:rPr lang="cs-CZ" dirty="0" smtClean="0"/>
              <a:t>9. Který z druhů „homo“ začal používat pěstní klín?</a:t>
            </a:r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r>
              <a:rPr lang="cs-CZ" dirty="0" smtClean="0"/>
              <a:t>10</a:t>
            </a:r>
            <a:r>
              <a:rPr lang="cs-CZ" dirty="0"/>
              <a:t>. Který z druhů „homo“ začal používat </a:t>
            </a:r>
            <a:r>
              <a:rPr lang="cs-CZ" dirty="0" smtClean="0"/>
              <a:t>komplikovanější nástroje?</a:t>
            </a:r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r>
              <a:rPr lang="cs-CZ" dirty="0" smtClean="0"/>
              <a:t>11. Jak se nazývala slepá vývojová větev lidských předchůdců vyznačující se </a:t>
            </a:r>
            <a:r>
              <a:rPr lang="cs-CZ" dirty="0" smtClean="0"/>
              <a:t>robustní </a:t>
            </a:r>
            <a:r>
              <a:rPr lang="cs-CZ" dirty="0" smtClean="0"/>
              <a:t>postavou?</a:t>
            </a:r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r>
              <a:rPr lang="cs-CZ" dirty="0"/>
              <a:t>12. Který z druhů „homo“ se rozšířil do celého světa a začal přemýšlet </a:t>
            </a:r>
            <a:r>
              <a:rPr lang="cs-CZ" dirty="0" smtClean="0"/>
              <a:t>o posmrtném </a:t>
            </a:r>
            <a:r>
              <a:rPr lang="cs-CZ" dirty="0"/>
              <a:t>životě a bozích?</a:t>
            </a:r>
          </a:p>
          <a:p>
            <a:pPr marL="342900" indent="-342900"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5129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2"/>
          <p:cNvSpPr txBox="1">
            <a:spLocks noChangeArrowheads="1"/>
          </p:cNvSpPr>
          <p:nvPr/>
        </p:nvSpPr>
        <p:spPr bwMode="auto">
          <a:xfrm>
            <a:off x="467544" y="2492896"/>
            <a:ext cx="8224837" cy="267765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ctr">
              <a:defRPr/>
            </a:pPr>
            <a:r>
              <a:rPr lang="cs-CZ" sz="9600" b="1" dirty="0" smtClean="0"/>
              <a:t>KONEC</a:t>
            </a:r>
            <a:endParaRPr lang="cs-CZ" sz="9600" b="1" dirty="0"/>
          </a:p>
          <a:p>
            <a:pPr marL="342900" indent="-342900">
              <a:defRPr/>
            </a:pPr>
            <a:endParaRPr lang="cs-CZ" dirty="0"/>
          </a:p>
          <a:p>
            <a:pPr marL="342900" indent="-342900">
              <a:defRPr/>
            </a:pPr>
            <a:endParaRPr lang="cs-CZ" dirty="0" smtClean="0"/>
          </a:p>
          <a:p>
            <a:pPr marL="342900" indent="-342900"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29327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467600" cy="63184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214282" y="857232"/>
            <a:ext cx="85336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 smtClean="0"/>
              <a:t>Obr.1. </a:t>
            </a:r>
            <a:r>
              <a:rPr lang="cs-CZ" dirty="0" err="1" smtClean="0"/>
              <a:t>A.afarensis</a:t>
            </a:r>
            <a:r>
              <a:rPr lang="cs-CZ" dirty="0" smtClean="0"/>
              <a:t>, [25-9-2014</a:t>
            </a:r>
            <a:r>
              <a:rPr lang="cs-CZ" dirty="0" smtClean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>
                <a:latin typeface="Calibri"/>
                <a:hlinkClick r:id="rId2"/>
              </a:rPr>
              <a:t>http://cs.wikipedia.org/wiki/Soubor:A.afarensis.jpg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Obr.2. Homo </a:t>
            </a:r>
            <a:r>
              <a:rPr lang="cs-CZ" dirty="0" err="1" smtClean="0"/>
              <a:t>habilis</a:t>
            </a:r>
            <a:r>
              <a:rPr lang="cs-CZ" dirty="0" smtClean="0"/>
              <a:t>, Cicero </a:t>
            </a:r>
            <a:r>
              <a:rPr lang="cs-CZ" dirty="0" err="1" smtClean="0"/>
              <a:t>Moraes</a:t>
            </a:r>
            <a:r>
              <a:rPr lang="cs-CZ" dirty="0" smtClean="0"/>
              <a:t>, [25-9-2014</a:t>
            </a:r>
            <a:r>
              <a:rPr lang="cs-CZ" dirty="0" smtClean="0">
                <a:latin typeface="Calibri"/>
              </a:rPr>
              <a:t>], </a:t>
            </a:r>
          </a:p>
          <a:p>
            <a:pPr>
              <a:defRPr/>
            </a:pPr>
            <a:r>
              <a:rPr lang="cs-CZ" dirty="0" smtClean="0"/>
              <a:t>Dostupný pod licencí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,</a:t>
            </a:r>
          </a:p>
          <a:p>
            <a:pPr>
              <a:defRPr/>
            </a:pPr>
            <a:r>
              <a:rPr lang="cs-CZ" dirty="0" smtClean="0">
                <a:latin typeface="Calibri"/>
                <a:hlinkClick r:id="rId3"/>
              </a:rPr>
              <a:t>http://en.wikipedia.org/wiki/File:Homo_habilis_-_forensic_facial_reconstruction.png</a:t>
            </a:r>
            <a:endParaRPr lang="cs-CZ" dirty="0" smtClean="0">
              <a:latin typeface="Calibri"/>
            </a:endParaRPr>
          </a:p>
          <a:p>
            <a:pPr>
              <a:defRPr/>
            </a:pPr>
            <a:endParaRPr lang="cs-CZ" dirty="0" smtClean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1717</TotalTime>
  <Words>216</Words>
  <Application>Microsoft Office PowerPoint</Application>
  <PresentationFormat>Předvádění na obrazovce (4:3)</PresentationFormat>
  <Paragraphs>90</Paragraphs>
  <Slides>9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Snímek 1</vt:lpstr>
      <vt:lpstr>TEST VZNIK A VÝVOJ ČLOVĚKA</vt:lpstr>
      <vt:lpstr>Snímek 3</vt:lpstr>
      <vt:lpstr>Snímek 4</vt:lpstr>
      <vt:lpstr>Snímek 5</vt:lpstr>
      <vt:lpstr>Snímek 6</vt:lpstr>
      <vt:lpstr>Snímek 7</vt:lpstr>
      <vt:lpstr>Snímek 8</vt:lpstr>
      <vt:lpstr>Citace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GRAVITAČNÍ POLE</dc:title>
  <dc:creator>Olga Filipová</dc:creator>
  <cp:lastModifiedBy>Ivo.M</cp:lastModifiedBy>
  <cp:revision>160</cp:revision>
  <dcterms:created xsi:type="dcterms:W3CDTF">2013-01-12T20:26:49Z</dcterms:created>
  <dcterms:modified xsi:type="dcterms:W3CDTF">2014-10-09T08:11:06Z</dcterms:modified>
</cp:coreProperties>
</file>