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77" r:id="rId4"/>
    <p:sldId id="278" r:id="rId5"/>
    <p:sldId id="279" r:id="rId6"/>
    <p:sldId id="273" r:id="rId7"/>
    <p:sldId id="281" r:id="rId8"/>
    <p:sldId id="283" r:id="rId9"/>
    <p:sldId id="28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40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736695"/>
              </p:ext>
            </p:extLst>
          </p:nvPr>
        </p:nvGraphicFramePr>
        <p:xfrm>
          <a:off x="1436942" y="2780928"/>
          <a:ext cx="6302808" cy="2926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Mechanické vlnění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itchFamily="34" charset="0"/>
                          <a:cs typeface="Calibri" pitchFamily="34" charset="0"/>
                        </a:rPr>
                        <a:t>FIL_FYZ_58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Fyzika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Olga Filipová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Rozdělení vlnění podle jednotlivých kritérií a jejich základní</a:t>
                      </a:r>
                      <a:r>
                        <a:rPr lang="cs-CZ" sz="1400" baseline="0" dirty="0" smtClean="0">
                          <a:latin typeface="Calibri" pitchFamily="34" charset="0"/>
                          <a:cs typeface="Calibri" pitchFamily="34" charset="0"/>
                        </a:rPr>
                        <a:t> vlastnosti. V závěrů příklady </a:t>
                      </a:r>
                      <a:r>
                        <a:rPr lang="cs-CZ" sz="1400" baseline="0" smtClean="0">
                          <a:latin typeface="Calibri" pitchFamily="34" charset="0"/>
                          <a:cs typeface="Calibri" pitchFamily="34" charset="0"/>
                        </a:rPr>
                        <a:t>na procvičení.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600" b="1" dirty="0" smtClean="0"/>
              <a:t>Mechanické vlnění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 smtClean="0"/>
              <a:t>Mechanické vlnění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r>
              <a:rPr lang="cs-CZ" dirty="0" smtClean="0"/>
              <a:t>je šíření rozruchu, zpravidla kmitů, látkami všech skupenství</a:t>
            </a:r>
          </a:p>
          <a:p>
            <a:r>
              <a:rPr lang="cs-CZ" dirty="0" smtClean="0"/>
              <a:t>Energie kmitavého pohybu jedné částice se postupně přenáší na okolní částice</a:t>
            </a:r>
          </a:p>
          <a:p>
            <a:r>
              <a:rPr lang="cs-CZ" dirty="0" smtClean="0"/>
              <a:t>Látkou se přemísťuje kmitavý pohyb (a s ním i energie), ale těleso jako celek se nepřemisťuje</a:t>
            </a:r>
          </a:p>
          <a:p>
            <a:r>
              <a:rPr lang="cs-CZ" dirty="0" smtClean="0"/>
              <a:t>Nemůže se šířit ve vakuu 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Mechanické vlnění postupné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7467600" cy="487375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800" b="1" dirty="0" smtClean="0"/>
          </a:p>
          <a:p>
            <a:r>
              <a:rPr lang="cs-CZ" dirty="0" smtClean="0"/>
              <a:t>vzniká postupným rozkmitáváním bodů v pružném prostředí </a:t>
            </a:r>
          </a:p>
          <a:p>
            <a:r>
              <a:rPr lang="cs-CZ" dirty="0" smtClean="0"/>
              <a:t>Všechny body kmitají se stejnou amplitudou kolem svých rovnovážných poloh, ale samy se ve směru šíření vlnění nepřemísťují</a:t>
            </a:r>
          </a:p>
          <a:p>
            <a:r>
              <a:rPr lang="cs-CZ" dirty="0" smtClean="0"/>
              <a:t>Ve směru šíření vlnění se přenáší jen kmitavý rozruch a s ním mechanická energie kmitavého pohybu</a:t>
            </a:r>
          </a:p>
          <a:p>
            <a:r>
              <a:rPr lang="cs-CZ" dirty="0" smtClean="0"/>
              <a:t>Vlny na vodní hladině způsobí rozkmitání předmětů na hladině (klacek, listí, …), ale nikam je nepřemísťují 			</a:t>
            </a:r>
          </a:p>
          <a:p>
            <a:pPr lvl="5">
              <a:buNone/>
            </a:pPr>
            <a:r>
              <a:rPr lang="cs-CZ" dirty="0" smtClean="0">
                <a:solidFill>
                  <a:schemeClr val="tx1"/>
                </a:solidFill>
              </a:rPr>
              <a:t>	</a:t>
            </a:r>
          </a:p>
          <a:p>
            <a:pPr lvl="5">
              <a:buNone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Mechanické vlnění stojaté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sz="800" dirty="0" smtClean="0"/>
          </a:p>
          <a:p>
            <a:r>
              <a:rPr lang="cs-CZ" dirty="0" smtClean="0"/>
              <a:t>Vzniká skládáním dvou proti sobě jdoucích postupných vlnění stejných parametrů</a:t>
            </a:r>
          </a:p>
          <a:p>
            <a:endParaRPr lang="cs-CZ" sz="1600" dirty="0" smtClean="0"/>
          </a:p>
          <a:p>
            <a:r>
              <a:rPr lang="cs-CZ" dirty="0" smtClean="0"/>
              <a:t>Jednotlivé body kmitají s různou amplitudou výchylky, která je pro každý bod konstantní 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dirty="0" smtClean="0"/>
              <a:t>Kmitny jsou body, které kmitají stále s největší amplitudou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dirty="0" smtClean="0"/>
              <a:t>Uzly jsou body, které nekmitají (nepohybují se)</a:t>
            </a:r>
          </a:p>
          <a:p>
            <a:endParaRPr lang="cs-CZ" dirty="0" smtClean="0"/>
          </a:p>
          <a:p>
            <a:r>
              <a:rPr lang="cs-CZ" dirty="0" smtClean="0"/>
              <a:t>Chvějící se struna má na koncích uzly, uprostřed kmitnu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Mechanické vlnění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800" dirty="0" smtClean="0"/>
          </a:p>
          <a:p>
            <a:r>
              <a:rPr lang="cs-CZ" dirty="0" smtClean="0"/>
              <a:t>dělíme podle směru pohybu jednotlivých bodů:</a:t>
            </a:r>
          </a:p>
          <a:p>
            <a:endParaRPr lang="cs-CZ" dirty="0" smtClean="0"/>
          </a:p>
          <a:p>
            <a:r>
              <a:rPr lang="cs-CZ" b="1" dirty="0" smtClean="0"/>
              <a:t>Vlnění příčné </a:t>
            </a:r>
            <a:r>
              <a:rPr lang="cs-CZ" dirty="0" smtClean="0"/>
              <a:t>- každý bod kmitá ve směru 		kolmém ke směru šíření vlnění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Vlnění podélné </a:t>
            </a:r>
            <a:r>
              <a:rPr lang="cs-CZ" dirty="0" smtClean="0"/>
              <a:t>– každý bod kmitá ve směru 		šíření vlnění (dochází ke zhušťování a 		zřeďování částic)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Mechanické vlnění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800" b="1" dirty="0" smtClean="0"/>
          </a:p>
          <a:p>
            <a:r>
              <a:rPr lang="cs-CZ" b="1" dirty="0" smtClean="0"/>
              <a:t>Příčné stojaté vlnění </a:t>
            </a:r>
            <a:r>
              <a:rPr lang="cs-CZ" dirty="0" smtClean="0"/>
              <a:t>– napjatá struna, vlákno</a:t>
            </a:r>
          </a:p>
          <a:p>
            <a:endParaRPr lang="cs-CZ" b="1" dirty="0" smtClean="0"/>
          </a:p>
          <a:p>
            <a:r>
              <a:rPr lang="cs-CZ" b="1" dirty="0" smtClean="0"/>
              <a:t>Podélné stojaté vlnění </a:t>
            </a:r>
            <a:r>
              <a:rPr lang="cs-CZ" dirty="0" smtClean="0"/>
              <a:t>– rozechvívání 	vzduchových sloupců u hudebních nástrojů</a:t>
            </a:r>
          </a:p>
          <a:p>
            <a:endParaRPr lang="cs-CZ" dirty="0" smtClean="0"/>
          </a:p>
          <a:p>
            <a:r>
              <a:rPr lang="cs-CZ" b="1" dirty="0" smtClean="0"/>
              <a:t>Postupné vlnění příčné </a:t>
            </a:r>
            <a:r>
              <a:rPr lang="cs-CZ" dirty="0" smtClean="0"/>
              <a:t>– na vodní hladině</a:t>
            </a:r>
          </a:p>
          <a:p>
            <a:endParaRPr lang="cs-CZ" dirty="0" smtClean="0"/>
          </a:p>
          <a:p>
            <a:r>
              <a:rPr lang="cs-CZ" b="1" dirty="0" smtClean="0"/>
              <a:t>Postupné vlnění podélné </a:t>
            </a:r>
            <a:r>
              <a:rPr lang="cs-CZ" dirty="0" smtClean="0"/>
              <a:t>– zvuk ve vzduchu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2286000" y="213633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Mechanické vlnění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800" b="1" dirty="0" smtClean="0"/>
          </a:p>
          <a:p>
            <a:r>
              <a:rPr lang="cs-CZ" b="1" dirty="0" smtClean="0"/>
              <a:t>	</a:t>
            </a:r>
            <a:r>
              <a:rPr lang="cs-CZ" dirty="0" smtClean="0"/>
              <a:t>vlnová délka -</a:t>
            </a:r>
            <a:r>
              <a:rPr lang="pl-PL" dirty="0" smtClean="0"/>
              <a:t> vzdálenost, do které dospěje 	vlnění za jednu periodu 				(</a:t>
            </a:r>
            <a:r>
              <a:rPr lang="cs-CZ" dirty="0" smtClean="0"/>
              <a:t>délka jedné vlny = vzdálenost dvou 	nejbližších bodů kmitajících se stejnou fází)</a:t>
            </a:r>
          </a:p>
          <a:p>
            <a:r>
              <a:rPr lang="cs-CZ" b="1" dirty="0" smtClean="0"/>
              <a:t>v 	</a:t>
            </a:r>
            <a:r>
              <a:rPr lang="cs-CZ" dirty="0" smtClean="0"/>
              <a:t>rychlost šíření vlnění od zdroje</a:t>
            </a:r>
          </a:p>
          <a:p>
            <a:r>
              <a:rPr lang="cs-CZ" b="1" dirty="0" smtClean="0"/>
              <a:t>T</a:t>
            </a:r>
            <a:r>
              <a:rPr lang="cs-CZ" dirty="0" smtClean="0"/>
              <a:t> 	perioda kmitání zdroje</a:t>
            </a:r>
          </a:p>
          <a:p>
            <a:r>
              <a:rPr lang="cs-CZ" b="1" dirty="0" smtClean="0"/>
              <a:t> f	</a:t>
            </a:r>
            <a:r>
              <a:rPr lang="cs-CZ" dirty="0" smtClean="0"/>
              <a:t>frekvence kmitání zdroje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dirty="0" smtClean="0"/>
              <a:t>Pro šíření vlnění platí vztah: </a:t>
            </a:r>
            <a:r>
              <a:rPr lang="cs-CZ" b="1" dirty="0" smtClean="0"/>
              <a:t>	</a:t>
            </a:r>
            <a:endParaRPr lang="cs-CZ" b="1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4869160"/>
            <a:ext cx="1562100" cy="676275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1844824"/>
            <a:ext cx="171450" cy="409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Mechanické vlnění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 klidu člověk dýchá 12 krát za minutu. Vypočítejte frekvenci a periodu dýchání.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Jakou rychlostí se šíří vlnění, jestliže při frekvenci 170 Hz je vlnová délka 2 metry.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Do stromu uhodil blesk. Mezi bleskem a hromem uplynulo 4,5 s. Jaká je vzdálenost zasaženého stromu od nás?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Zvuk je mechanické vlnění, které vnímáme sluchem. Jeho frekvence je od 16 Hz do 16 kHz. Vypočtěte nejdelší a nejkratší vlnové délky zvuku. Rychlost zvuku ve vzduchu je 340 ms</a:t>
            </a:r>
            <a:r>
              <a:rPr lang="cs-CZ" baseline="30000" dirty="0" smtClean="0"/>
              <a:t>-1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368</Words>
  <Application>Microsoft Office PowerPoint</Application>
  <PresentationFormat>Předvádění na obrazovce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Prezentace aplikace PowerPoint</vt:lpstr>
      <vt:lpstr>Mechanické vlnění</vt:lpstr>
      <vt:lpstr>Mechanické vlnění</vt:lpstr>
      <vt:lpstr>Mechanické vlnění postupné</vt:lpstr>
      <vt:lpstr>Mechanické vlnění stojaté</vt:lpstr>
      <vt:lpstr>Mechanické vlnění</vt:lpstr>
      <vt:lpstr>Mechanické vlnění</vt:lpstr>
      <vt:lpstr>Mechanické vlnění</vt:lpstr>
      <vt:lpstr>Mechanické vlnění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Filipová Olga</cp:lastModifiedBy>
  <cp:revision>80</cp:revision>
  <dcterms:created xsi:type="dcterms:W3CDTF">2013-01-12T20:26:49Z</dcterms:created>
  <dcterms:modified xsi:type="dcterms:W3CDTF">2014-10-24T10:36:59Z</dcterms:modified>
</cp:coreProperties>
</file>